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75" r:id="rId4"/>
    <p:sldMasterId id="2147483687" r:id="rId5"/>
  </p:sldMasterIdLst>
  <p:notesMasterIdLst>
    <p:notesMasterId r:id="rId30"/>
  </p:notesMasterIdLst>
  <p:sldIdLst>
    <p:sldId id="256" r:id="rId6"/>
    <p:sldId id="382" r:id="rId7"/>
    <p:sldId id="387" r:id="rId8"/>
    <p:sldId id="383" r:id="rId9"/>
    <p:sldId id="385" r:id="rId10"/>
    <p:sldId id="276" r:id="rId11"/>
    <p:sldId id="263" r:id="rId12"/>
    <p:sldId id="264" r:id="rId13"/>
    <p:sldId id="265" r:id="rId14"/>
    <p:sldId id="386" r:id="rId15"/>
    <p:sldId id="366" r:id="rId16"/>
    <p:sldId id="261" r:id="rId17"/>
    <p:sldId id="260" r:id="rId18"/>
    <p:sldId id="268" r:id="rId19"/>
    <p:sldId id="364" r:id="rId20"/>
    <p:sldId id="262" r:id="rId21"/>
    <p:sldId id="388" r:id="rId22"/>
    <p:sldId id="390" r:id="rId23"/>
    <p:sldId id="363" r:id="rId24"/>
    <p:sldId id="342" r:id="rId25"/>
    <p:sldId id="340" r:id="rId26"/>
    <p:sldId id="341" r:id="rId27"/>
    <p:sldId id="316" r:id="rId28"/>
    <p:sldId id="3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6" y="6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85159-5648-43B9-B3B4-3D18B8D989B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45BD6-BF0C-42F4-98D7-FAC2EEE6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8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68607-AE56-42BB-8D0B-A39B6F8684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6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e.g. what would happen if you controlled for income in the livestock gift case?  Called a ‘Bad control’</a:t>
            </a:r>
            <a:endParaRPr dirty="0"/>
          </a:p>
        </p:txBody>
      </p:sp>
      <p:sp>
        <p:nvSpPr>
          <p:cNvPr id="389" name="Google Shape;3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046A0D17-39BC-618E-50DA-A0F3A61CF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>
            <a:extLst>
              <a:ext uri="{FF2B5EF4-FFF2-40B4-BE49-F238E27FC236}">
                <a16:creationId xmlns:a16="http://schemas.microsoft.com/office/drawing/2014/main" id="{BFCD522E-F181-07E2-8350-F60F12B17C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8:notes">
            <a:extLst>
              <a:ext uri="{FF2B5EF4-FFF2-40B4-BE49-F238E27FC236}">
                <a16:creationId xmlns:a16="http://schemas.microsoft.com/office/drawing/2014/main" id="{41268ADF-7D40-36C4-660F-A8E113952E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3032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0E5EE-8BC3-FF58-BA4E-42124CB3D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07F98-31D5-7DCE-C6CE-BA7CD8DFB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CD38C-37FA-897F-BA05-20A0B84FF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B251E-F489-E234-C921-FFB87CDA2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63641-1F9B-DE83-6541-9DE533D1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06FF9-78F7-FAF8-55C6-6092251A2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9D811-581F-3DAD-7CD5-E4D211172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121AD-8BE8-F783-F966-A9389DEF0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92135-52F1-FBB5-1C10-DCC06339D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A7BE5-950F-B990-3CF3-5CA66F9F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2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6FDDE0-B66B-5021-54AF-222F42440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010005-DC55-3C96-F450-1B2E7E4AE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16D6B-56F3-6853-5EBF-259973A2E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AB4DD-4566-26DE-8235-47FBFF61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51D3-76E0-3CD7-603C-87A71AC5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37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aragraph Content">
  <p:cSld name="Two Paragraph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913721" y="1"/>
            <a:ext cx="10363200" cy="147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B"/>
              </a:buClr>
              <a:buSzPts val="2667"/>
              <a:buFont typeface="Calibri"/>
              <a:buNone/>
              <a:defRPr sz="2667">
                <a:solidFill>
                  <a:srgbClr val="0C23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1316503" y="2219551"/>
            <a:ext cx="4503108" cy="3906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6363453" y="2219551"/>
            <a:ext cx="4503108" cy="3906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8253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6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60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39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7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9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2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F90CA-FE4C-7B73-9CAD-9CED8B243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E2915-54F3-B232-FD04-72101C0DB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5ABC2-62BA-FE10-065B-5BC1CD3F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4C5E1-6DF9-1B97-72AA-A92C73DFF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493F6-EDC6-5E8C-0928-DCCD44F0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5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41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0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76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90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16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6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aragraph Content">
  <p:cSld name="Two Paragraph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913721" y="1"/>
            <a:ext cx="10363200" cy="147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B"/>
              </a:buClr>
              <a:buSzPts val="2667"/>
              <a:buFont typeface="Calibri"/>
              <a:buNone/>
              <a:defRPr sz="2000">
                <a:solidFill>
                  <a:srgbClr val="0C23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1316503" y="2219553"/>
            <a:ext cx="4503108" cy="3906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6363454" y="2219553"/>
            <a:ext cx="4503108" cy="3906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9204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511C-A3B3-9D1C-55C9-8734E3C16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9BDE6-4D4C-7DB7-2518-6A5D304AC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FD1C5-BFA6-46AA-F3AF-E0636D694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3CE90-5AC6-1744-A8FE-A995C8FF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2D45C-3D14-2FC2-7D0A-F410E3FF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2FE36-DE8A-487B-951E-B76C9C1336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748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1B75-84D0-D564-38B7-69E45633C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8EBE2-BA8E-54A9-987C-581949A13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4B29A-8063-A3DE-2E8D-B07AB5E89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48BFF-80F4-BD50-04CA-83985D6EE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24BBD-F597-18CE-9FC6-3A551203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AD551-8D42-4872-AE05-487233FB8B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080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84C13-8A40-60AF-AD0E-3641CFEA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4BCF2-D6D5-B29E-87B2-76117695E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9675F-0F08-4116-C0C2-65EAA45E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0A9FF-390F-AE11-86E9-B684FE5F5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D3A3D-986A-9424-B691-C0D09132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F2205-2448-499C-98CC-61884A4725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786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005C-98AB-8ABC-D1BB-4254D2FB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3E13-10CB-B763-76BD-36EAAD025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296B2-1923-5EE1-360A-64DBAB805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D11A3-3B85-131A-A127-C67E43F5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4ECBC-C127-79B0-5753-7684B538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8B05C-435B-30B9-BA00-EFE69DD0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F872E-94D1-4C61-A742-582C774F577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22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D5E1D-A25A-5894-BC2E-DEF600D0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D8A97-3379-3A11-D5A2-07E3BDCE7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05200-D8BB-18D8-AE7A-748146AD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CDC41-5397-A964-B62A-FE04EF2D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3FB0C-5A2F-3EB4-637E-A82F2F2A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4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1AF7B-5484-3738-025B-EDEA4437C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E0A77-3EF2-F878-093B-2777A7475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BBFD3-6C0F-543F-87C0-D86C34BE0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58497-AD13-0AA5-6146-70D20FFBB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82E44-33EB-0EB4-3856-EF9F72193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5CB7C3-4623-F8BB-2C4F-32B69A4D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4A7907-E845-D0D9-11A0-F010E8D7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F02499-7B3B-74C3-D09B-D720AD7D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22117-C15D-4730-A28A-D42B3FE2962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116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6A8F-991C-7EDD-3ABA-5DEA604F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4AE90-A343-854F-D1BC-11C003785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58710-12A1-31F1-9139-4DC1E2A2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4DD97-B18F-0DF7-1667-DFF0A75D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14F16-CAFB-4E21-8DF6-48075BA8877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36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B912D1-BCA6-6CE8-21F7-91CD687C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9939-9EB6-5050-07CD-E3358707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8A558-9219-58E6-8B0F-B63B5F14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13DF5-DC53-475B-A584-F29988F6971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319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AF838-8576-537E-726B-EAE25AFE0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BFC99-DE8A-57DC-420A-E2F1D3244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62489-8528-FE57-2DAF-A470F0ABE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381CE-5D0C-0679-B4D7-255A5EA47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69C04-17FA-E8DD-7507-06773D0B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5E496-9EF4-B3AF-4247-8A72C4FE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A686C-EF39-4965-A077-5DCF3FF9063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90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CFE30-F656-88A9-E92F-FFA90632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8D3C2-67B5-E273-6455-8F495A930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8F6B8-8E5C-549E-C0CF-3BA420A2D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935F1-627C-9D74-7F7F-64965B7CF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A8973-D004-BFF8-AA12-5E69021E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7E254-18ED-F962-5AFD-69C0DBA5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06F4CA-9E54-4A90-B77A-8572ECF8F6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758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863A-D86A-18FA-198F-907340A4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E96CC-7BE4-EE87-B651-FA7582B98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892D4-8EB3-23AB-3400-470A6697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469DD-71D8-7868-4C8D-C9B24D1C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8AA1-8CF9-00E4-2DAC-BE81BAA6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6F182E-AB5E-4E7B-A799-0F2A12B13DE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351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AA63C1-36CC-8D99-CA61-A7963838F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5E779-E66F-B6D3-B2E0-B98BEEF91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28443-2D9C-E1B8-24B6-71D0B9A1B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24695-6011-F898-6235-8F5D7579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0FD5D-8F77-C28F-0A93-2E401046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973CC-8130-4B50-8DDE-ABC07B814E2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8810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279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058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93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8FCBB-52F1-CDAB-E047-D8892E1B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78D25-1B5D-F39A-F1AD-E923746D8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A3266-47D9-EA66-E1B2-F44555DD0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F9FE0-0154-0942-A326-CAF01802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9DA6C-DB71-13B7-D053-7C565B694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68E13-3BAB-9B2A-18E9-9D59011A6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505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736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767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716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876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073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6341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6D2C-1828-C93D-1126-F66BA005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1580E-2B34-B5BD-1EB1-ACFE96CFB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F67B8-7BE9-6EB8-C8A8-D3CF80D92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1D562-7F63-F055-4C3D-B6246F355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BF0C82-2DE6-C420-51F4-F4299AC7E3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0FE7B-1F6F-23E9-ECCD-241B4582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B4D004-77F9-9667-812F-58F39A7C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B9414-1835-45AF-E1BE-F3AF88E3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5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AB768-D29A-41B4-1A84-19C6F738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3C31E6-F46D-F1DA-EB22-830E2D06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866B2-0DD1-CC4F-713E-5BAEA5AB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2475F-57E4-F393-6B2B-9700ED7E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6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8DE016-4F15-895A-9C76-76414C26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A01BA3-D7B2-B504-B057-6052A079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3A012-2D9B-6731-310D-DD19FA50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52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9AB81-1A49-301B-EDB7-73965432C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A4A53-C9A9-4784-9EEB-475DC1009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ACA44-1305-FA19-23BD-1D1245364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BDB04-AB69-4412-2A51-8A84C588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76D9A-53E6-876F-D19F-15495AEF7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34248-F336-7AF1-3C65-FB086849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9651-670A-4A8A-B7C0-43CCD37E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8E6BC5-E1B4-80DC-70CE-3A65FA9C3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F422B-A3EE-5350-C2D4-C062BF800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E784C-C5DA-84B5-68FE-EF0C20F6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CEADC-F32D-DD53-0998-2159800B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E71B0-5583-9279-42D5-D602F5AE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644B1-321D-DB20-F135-E36B99C3F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002FA-FC1D-0EA1-86E9-B39738047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73997-B40A-CEFF-95D9-B823F6E44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F65C5-CC37-4DE2-A059-310081AE286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89E4E-C281-44B0-EA7C-8D140C92C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0FD5-8259-D99B-7415-DF8819EF6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D13AFD-9539-4FAA-94D6-88617324B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5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75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3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ABA541-52A9-1837-52E7-5BE1F3B9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32007-DD45-BB2F-219C-3F751596D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1B4FC-0A08-9916-0CB7-59D1A662C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FF23D-034B-FF04-ACAD-620C757C9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FF9D5-70EB-7A6E-FDEB-9F8F9432C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8333805F-7532-4FED-A4A7-B3F403B9143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69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690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.repec.org/s/oup/jeurec.html" TargetMode="External"/><Relationship Id="rId7" Type="http://schemas.openxmlformats.org/officeDocument/2006/relationships/hyperlink" Target="https://doi.org/10.1111/j.1468-0262.2004.00481.x" TargetMode="External"/><Relationship Id="rId2" Type="http://schemas.openxmlformats.org/officeDocument/2006/relationships/hyperlink" Target="https://ideas.repec.org/a/oup/jeurec/v22y2024i4p1844-1883..html" TargetMode="Externa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doi.org/10.1093/ajae/aay061" TargetMode="External"/><Relationship Id="rId5" Type="http://schemas.openxmlformats.org/officeDocument/2006/relationships/hyperlink" Target="https://doi.org/10.1016/j.worlddev.2019.104835" TargetMode="External"/><Relationship Id="rId4" Type="http://schemas.openxmlformats.org/officeDocument/2006/relationships/hyperlink" Target="https://direct.mit.edu/rest/article-abstract/105/2/327/100989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3DB04-1C19-3AB6-04EE-9BBF32689A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Directed Acyclic 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G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raph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DAG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9F0B7-E347-A51E-12C7-62A16E319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7932"/>
            <a:ext cx="9144000" cy="109986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…and their application to causal inference</a:t>
            </a:r>
          </a:p>
          <a:p>
            <a:endParaRPr lang="en-US" dirty="0"/>
          </a:p>
          <a:p>
            <a:r>
              <a:rPr lang="en-US" dirty="0"/>
              <a:t>Oct 8, 2024</a:t>
            </a:r>
          </a:p>
        </p:txBody>
      </p:sp>
    </p:spTree>
    <p:extLst>
      <p:ext uri="{BB962C8B-B14F-4D97-AF65-F5344CB8AC3E}">
        <p14:creationId xmlns:p14="http://schemas.microsoft.com/office/powerpoint/2010/main" val="2132287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7C9737B2-45E6-AB38-4CC4-7EB7AB9A3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>
            <a:extLst>
              <a:ext uri="{FF2B5EF4-FFF2-40B4-BE49-F238E27FC236}">
                <a16:creationId xmlns:a16="http://schemas.microsoft.com/office/drawing/2014/main" id="{99E8FA3B-8A4E-BC92-93D6-74FAD936E4EA}"/>
              </a:ext>
            </a:extLst>
          </p:cNvPr>
          <p:cNvSpPr/>
          <p:nvPr/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8">
            <a:extLst>
              <a:ext uri="{FF2B5EF4-FFF2-40B4-BE49-F238E27FC236}">
                <a16:creationId xmlns:a16="http://schemas.microsoft.com/office/drawing/2014/main" id="{8DDC04D3-CF3B-54AF-D5ED-7F10FBF6A3F4}"/>
              </a:ext>
            </a:extLst>
          </p:cNvPr>
          <p:cNvSpPr/>
          <p:nvPr/>
        </p:nvSpPr>
        <p:spPr>
          <a:xfrm>
            <a:off x="321734" y="321733"/>
            <a:ext cx="11573488" cy="6214534"/>
          </a:xfrm>
          <a:prstGeom prst="rect">
            <a:avLst/>
          </a:prstGeom>
          <a:solidFill>
            <a:srgbClr val="3F3F3F"/>
          </a:solidFill>
          <a:ln w="127000" cap="sq" cmpd="thinThick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8">
            <a:extLst>
              <a:ext uri="{FF2B5EF4-FFF2-40B4-BE49-F238E27FC236}">
                <a16:creationId xmlns:a16="http://schemas.microsoft.com/office/drawing/2014/main" id="{6E26C23D-58D5-3BF2-2BDA-DB7038AFD7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Calibri"/>
              <a:buNone/>
            </a:pPr>
            <a:r>
              <a:rPr lang="en-US" sz="5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Some examples from Development Economics</a:t>
            </a:r>
            <a:endParaRPr dirty="0"/>
          </a:p>
        </p:txBody>
      </p:sp>
      <p:cxnSp>
        <p:nvCxnSpPr>
          <p:cNvPr id="201" name="Google Shape;201;p8">
            <a:extLst>
              <a:ext uri="{FF2B5EF4-FFF2-40B4-BE49-F238E27FC236}">
                <a16:creationId xmlns:a16="http://schemas.microsoft.com/office/drawing/2014/main" id="{23B4A481-2D7F-0E24-DE1F-1D026C9546CE}"/>
              </a:ext>
            </a:extLst>
          </p:cNvPr>
          <p:cNvCxnSpPr/>
          <p:nvPr/>
        </p:nvCxnSpPr>
        <p:spPr>
          <a:xfrm>
            <a:off x="4724400" y="4109417"/>
            <a:ext cx="27432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2" name="Google Shape;202;p8">
            <a:extLst>
              <a:ext uri="{FF2B5EF4-FFF2-40B4-BE49-F238E27FC236}">
                <a16:creationId xmlns:a16="http://schemas.microsoft.com/office/drawing/2014/main" id="{B44F6692-B75A-9DFA-6CB6-22BFB05F51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15971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10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190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41899-603C-4B4F-B6A0-332112A9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9341" y="1131095"/>
            <a:ext cx="3630008" cy="1355479"/>
          </a:xfrm>
        </p:spPr>
        <p:txBody>
          <a:bodyPr>
            <a:normAutofit/>
          </a:bodyPr>
          <a:lstStyle/>
          <a:p>
            <a:r>
              <a:rPr lang="en-US"/>
              <a:t>Agriculture</a:t>
            </a:r>
          </a:p>
        </p:txBody>
      </p:sp>
      <p:pic>
        <p:nvPicPr>
          <p:cNvPr id="1026" name="Picture 2" descr="Standing, harvested crops lost as rain continues - The Hindu">
            <a:extLst>
              <a:ext uri="{FF2B5EF4-FFF2-40B4-BE49-F238E27FC236}">
                <a16:creationId xmlns:a16="http://schemas.microsoft.com/office/drawing/2014/main" id="{64506A08-ED07-4B09-AC02-DD7BC9F3E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4" r="7543"/>
          <a:stretch/>
        </p:blipFill>
        <p:spPr bwMode="auto">
          <a:xfrm>
            <a:off x="1524015" y="857258"/>
            <a:ext cx="4587412" cy="5143493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6030-79A7-47F4-938B-831AB7587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9341" y="2114551"/>
            <a:ext cx="3630008" cy="3375422"/>
          </a:xfrm>
        </p:spPr>
        <p:txBody>
          <a:bodyPr>
            <a:normAutofit/>
          </a:bodyPr>
          <a:lstStyle/>
          <a:p>
            <a:r>
              <a:rPr lang="en-US" sz="1500" dirty="0"/>
              <a:t>Emerick et al. (2016)</a:t>
            </a:r>
          </a:p>
          <a:p>
            <a:r>
              <a:rPr lang="en-US" sz="1500" dirty="0"/>
              <a:t>Selected villages in flood-prone Eastern India</a:t>
            </a:r>
          </a:p>
          <a:p>
            <a:r>
              <a:rPr lang="en-US" sz="1500" dirty="0"/>
              <a:t>Randomly provided some with flood-tolerant rice seed</a:t>
            </a:r>
          </a:p>
          <a:p>
            <a:r>
              <a:rPr lang="en-US" sz="1500" dirty="0"/>
              <a:t>Those who got seed</a:t>
            </a:r>
          </a:p>
          <a:p>
            <a:pPr lvl="1"/>
            <a:r>
              <a:rPr lang="en-US" sz="1350" dirty="0"/>
              <a:t>Had higher yields when flooding occurred (seeds worked)</a:t>
            </a:r>
          </a:p>
          <a:p>
            <a:pPr lvl="1"/>
            <a:r>
              <a:rPr lang="en-US" sz="1350" dirty="0"/>
              <a:t>Also had higher yields when it didn’t flood (they invested more in their crop knowing it would survive if flooding occurred)</a:t>
            </a:r>
          </a:p>
          <a:p>
            <a:endParaRPr lang="en-US" sz="127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B5892-2C0C-40F5-B4D2-F58BBD3E8F5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981950" y="5624513"/>
            <a:ext cx="2057400" cy="273844"/>
          </a:xfrm>
        </p:spPr>
        <p:txBody>
          <a:bodyPr>
            <a:normAutofit fontScale="92500" lnSpcReduction="10000"/>
          </a:bodyPr>
          <a:lstStyle/>
          <a:p>
            <a:pPr defTabSz="685800">
              <a:spcAft>
                <a:spcPts val="450"/>
              </a:spcAft>
            </a:pPr>
            <a:fld id="{00000000-1234-1234-1234-123412341234}" type="slidenum">
              <a:rPr lang="en-US" kern="0"/>
              <a:pPr defTabSz="685800">
                <a:spcAft>
                  <a:spcPts val="450"/>
                </a:spcAft>
              </a:pPr>
              <a:t>11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44383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2095501" y="1459744"/>
            <a:ext cx="3985902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400"/>
            </a:pPr>
            <a:r>
              <a:rPr lang="en-US"/>
              <a:t>Insurance</a:t>
            </a:r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2095502" y="2566514"/>
            <a:ext cx="3985907" cy="253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spcBef>
                <a:spcPts val="0"/>
              </a:spcBef>
            </a:pPr>
            <a:r>
              <a:rPr lang="en-US" sz="1500" dirty="0"/>
              <a:t>Janzen and Carter (2019)</a:t>
            </a:r>
            <a:endParaRPr sz="1500" dirty="0"/>
          </a:p>
          <a:p>
            <a:pPr marL="171450" indent="-171450"/>
            <a:r>
              <a:rPr lang="en-US" sz="1500" dirty="0"/>
              <a:t>Study index-based livestock insurance (IBLI) in northern Kenya</a:t>
            </a:r>
            <a:endParaRPr sz="1500" dirty="0"/>
          </a:p>
          <a:p>
            <a:pPr marL="171450" indent="-171450"/>
            <a:r>
              <a:rPr lang="en-US" sz="1500" dirty="0"/>
              <a:t>Use satellites to measure the vegetative cover and predict droughts</a:t>
            </a:r>
            <a:endParaRPr sz="1500" dirty="0"/>
          </a:p>
          <a:p>
            <a:pPr marL="171450" indent="-171450"/>
            <a:r>
              <a:rPr lang="en-US" sz="1500" dirty="0"/>
              <a:t>Those with livestock in drought area receive insurance payment</a:t>
            </a:r>
            <a:endParaRPr sz="1500" dirty="0"/>
          </a:p>
          <a:p>
            <a:pPr marL="171450" indent="-171450"/>
            <a:r>
              <a:rPr lang="en-US" sz="1500" dirty="0"/>
              <a:t>Those who got insurance</a:t>
            </a:r>
            <a:endParaRPr sz="1500" dirty="0"/>
          </a:p>
          <a:p>
            <a:pPr marL="514350" lvl="1" indent="-171450"/>
            <a:r>
              <a:rPr lang="en-US" sz="1350" dirty="0"/>
              <a:t>Had higher levels of consumption</a:t>
            </a:r>
            <a:endParaRPr sz="1350" dirty="0"/>
          </a:p>
          <a:p>
            <a:pPr marL="514350" lvl="1" indent="-171450"/>
            <a:r>
              <a:rPr lang="en-US" sz="1350" dirty="0"/>
              <a:t>Did not need to sell their assets</a:t>
            </a:r>
            <a:endParaRPr sz="1350" dirty="0"/>
          </a:p>
        </p:txBody>
      </p:sp>
      <p:sp>
        <p:nvSpPr>
          <p:cNvPr id="156" name="Google Shape;156;p6"/>
          <p:cNvSpPr/>
          <p:nvPr/>
        </p:nvSpPr>
        <p:spPr>
          <a:xfrm flipH="1">
            <a:off x="6461086" y="855745"/>
            <a:ext cx="4206915" cy="4380209"/>
          </a:xfrm>
          <a:custGeom>
            <a:avLst/>
            <a:gdLst/>
            <a:ahLst/>
            <a:cxnLst/>
            <a:rect l="l" t="t" r="r" b="b"/>
            <a:pathLst>
              <a:path w="5609220" h="5840278" extrusionOk="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6" descr="A person standing next to a horse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36006" r="-1" b="-1"/>
          <a:stretch/>
        </p:blipFill>
        <p:spPr>
          <a:xfrm>
            <a:off x="6586606" y="857250"/>
            <a:ext cx="4081394" cy="424120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>
            <a:spLocks noGrp="1"/>
          </p:cNvSpPr>
          <p:nvPr>
            <p:ph type="sldNum" idx="12"/>
          </p:nvPr>
        </p:nvSpPr>
        <p:spPr>
          <a:xfrm>
            <a:off x="9774174" y="5438394"/>
            <a:ext cx="411480" cy="411480"/>
          </a:xfrm>
          <a:prstGeom prst="ellipse">
            <a:avLst/>
          </a:prstGeom>
          <a:solidFill>
            <a:srgbClr val="4C4C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SzPts val="1500"/>
            </a:pPr>
            <a:fld id="{00000000-1234-1234-1234-123412341234}" type="slidenum">
              <a:rPr lang="en-US" sz="1125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 defTabSz="685800">
                <a:buSzPts val="1500"/>
              </a:pPr>
              <a:t>12</a:t>
            </a:fld>
            <a:endParaRPr sz="1125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1769660" y="4286250"/>
            <a:ext cx="5293730" cy="1473200"/>
          </a:xfrm>
          <a:prstGeom prst="rect">
            <a:avLst/>
          </a:prstGeom>
          <a:solidFill>
            <a:srgbClr val="5C5D2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1917192" y="4432554"/>
            <a:ext cx="4945642" cy="121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r">
              <a:buClr>
                <a:srgbClr val="FFFFFF"/>
              </a:buClr>
              <a:buSzPts val="4400"/>
            </a:pPr>
            <a:r>
              <a:rPr lang="en-US">
                <a:solidFill>
                  <a:srgbClr val="FFFFFF"/>
                </a:solidFill>
              </a:rPr>
              <a:t>Credit</a:t>
            </a:r>
            <a:endParaRPr/>
          </a:p>
        </p:txBody>
      </p:sp>
      <p:pic>
        <p:nvPicPr>
          <p:cNvPr id="146" name="Google Shape;146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2409" r="1"/>
          <a:stretch/>
        </p:blipFill>
        <p:spPr>
          <a:xfrm>
            <a:off x="1769660" y="1098550"/>
            <a:ext cx="5293730" cy="308054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/>
          <p:nvPr/>
        </p:nvSpPr>
        <p:spPr>
          <a:xfrm>
            <a:off x="7174992" y="1098550"/>
            <a:ext cx="3251710" cy="466090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2"/>
          </p:nvPr>
        </p:nvSpPr>
        <p:spPr>
          <a:xfrm>
            <a:off x="7545990" y="1545544"/>
            <a:ext cx="2568554" cy="363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171450" indent="-171450">
              <a:spcBef>
                <a:spcPts val="0"/>
              </a:spcBef>
              <a:buClr>
                <a:srgbClr val="FFFFFF"/>
              </a:buClr>
              <a:buSzPts val="2000"/>
            </a:pPr>
            <a:r>
              <a:rPr lang="en-US" sz="1500" dirty="0" err="1">
                <a:solidFill>
                  <a:srgbClr val="FFFFFF"/>
                </a:solidFill>
              </a:rPr>
              <a:t>Karlan</a:t>
            </a:r>
            <a:r>
              <a:rPr lang="en-US" sz="1500" dirty="0">
                <a:solidFill>
                  <a:srgbClr val="FFFFFF"/>
                </a:solidFill>
              </a:rPr>
              <a:t> and </a:t>
            </a:r>
            <a:r>
              <a:rPr lang="en-US" sz="1500" dirty="0" err="1">
                <a:solidFill>
                  <a:srgbClr val="FFFFFF"/>
                </a:solidFill>
              </a:rPr>
              <a:t>Zinman</a:t>
            </a:r>
            <a:r>
              <a:rPr lang="en-US" sz="1500" dirty="0">
                <a:solidFill>
                  <a:srgbClr val="FFFFFF"/>
                </a:solidFill>
              </a:rPr>
              <a:t> (2010)</a:t>
            </a:r>
            <a:endParaRPr sz="1500" dirty="0"/>
          </a:p>
          <a:p>
            <a:pPr marL="171450" indent="-171450">
              <a:buClr>
                <a:srgbClr val="FFFFFF"/>
              </a:buClr>
              <a:buSzPts val="2000"/>
            </a:pPr>
            <a:r>
              <a:rPr lang="en-US" sz="1500" dirty="0">
                <a:solidFill>
                  <a:srgbClr val="FFFFFF"/>
                </a:solidFill>
              </a:rPr>
              <a:t>Selected South Africans who did not qualify for credit from a bank</a:t>
            </a:r>
            <a:endParaRPr sz="1500" dirty="0"/>
          </a:p>
          <a:p>
            <a:pPr marL="171450" indent="-171450">
              <a:buClr>
                <a:srgbClr val="FFFFFF"/>
              </a:buClr>
              <a:buSzPts val="2000"/>
            </a:pPr>
            <a:r>
              <a:rPr lang="en-US" sz="1500" dirty="0">
                <a:solidFill>
                  <a:srgbClr val="FFFFFF"/>
                </a:solidFill>
              </a:rPr>
              <a:t>Randomly provided some with loans</a:t>
            </a:r>
            <a:endParaRPr sz="1500" dirty="0"/>
          </a:p>
          <a:p>
            <a:pPr marL="171450" indent="-171450">
              <a:buClr>
                <a:srgbClr val="FFFFFF"/>
              </a:buClr>
              <a:buSzPts val="2000"/>
            </a:pPr>
            <a:r>
              <a:rPr lang="en-US" sz="1500" dirty="0">
                <a:solidFill>
                  <a:srgbClr val="FFFFFF"/>
                </a:solidFill>
              </a:rPr>
              <a:t>Those who got loans</a:t>
            </a:r>
            <a:endParaRPr sz="1500" dirty="0"/>
          </a:p>
          <a:p>
            <a:pPr marL="514350" lvl="1" indent="-171450">
              <a:buClr>
                <a:srgbClr val="FFFFFF"/>
              </a:buClr>
              <a:buSzPts val="2000"/>
            </a:pPr>
            <a:r>
              <a:rPr lang="en-US" sz="1350" dirty="0">
                <a:solidFill>
                  <a:srgbClr val="FFFFFF"/>
                </a:solidFill>
              </a:rPr>
              <a:t>Had higher levels of economic self-sufficiency and food consumption</a:t>
            </a:r>
            <a:endParaRPr sz="1350" dirty="0"/>
          </a:p>
          <a:p>
            <a:pPr marL="514350" lvl="1" indent="-171450">
              <a:buClr>
                <a:srgbClr val="FFFFFF"/>
              </a:buClr>
              <a:buSzPts val="2000"/>
            </a:pPr>
            <a:r>
              <a:rPr lang="en-US" sz="1350" dirty="0">
                <a:solidFill>
                  <a:srgbClr val="FFFFFF"/>
                </a:solidFill>
              </a:rPr>
              <a:t>Also were more depressed and had higher levels of stress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endParaRPr dirty="0"/>
          </a:p>
          <a:p>
            <a:pPr marL="171450" indent="-76200">
              <a:buSzPts val="2000"/>
              <a:buNone/>
            </a:pPr>
            <a:endParaRPr sz="1500" dirty="0">
              <a:solidFill>
                <a:srgbClr val="FFFFFF"/>
              </a:solidFill>
            </a:endParaRPr>
          </a:p>
        </p:txBody>
      </p:sp>
      <p:sp>
        <p:nvSpPr>
          <p:cNvPr id="149" name="Google Shape;149;p5"/>
          <p:cNvSpPr txBox="1">
            <a:spLocks noGrp="1"/>
          </p:cNvSpPr>
          <p:nvPr>
            <p:ph type="sldNum" idx="12"/>
          </p:nvPr>
        </p:nvSpPr>
        <p:spPr>
          <a:xfrm>
            <a:off x="9384294" y="5758618"/>
            <a:ext cx="73025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SzPts val="1050"/>
            </a:pPr>
            <a:fld id="{00000000-1234-1234-1234-123412341234}" type="slidenum">
              <a:rPr lang="en-US" sz="788" ker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defTabSz="685800">
                <a:buSzPts val="1050"/>
              </a:pPr>
              <a:t>13</a:t>
            </a:fld>
            <a:endParaRPr sz="788" kern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41899-603C-4B4F-B6A0-332112A9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Income &amp; Poverty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6030-79A7-47F4-938B-831AB7587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550" y="2872899"/>
            <a:ext cx="4981575" cy="3848576"/>
          </a:xfrm>
        </p:spPr>
        <p:txBody>
          <a:bodyPr>
            <a:normAutofit/>
          </a:bodyPr>
          <a:lstStyle/>
          <a:p>
            <a:r>
              <a:rPr lang="en-US" sz="2000" dirty="0"/>
              <a:t>CCT – long-term effects (Barham et al., 2019)</a:t>
            </a:r>
          </a:p>
          <a:p>
            <a:r>
              <a:rPr lang="en-US" sz="2000" dirty="0"/>
              <a:t>Study the impact of a CCT program 10 years later in Nicaragua</a:t>
            </a:r>
            <a:endParaRPr lang="en-US" sz="2400" dirty="0"/>
          </a:p>
          <a:p>
            <a:pPr lvl="1"/>
            <a:r>
              <a:rPr lang="en-US" sz="1800" dirty="0"/>
              <a:t>Offered CCTs to families with children aged 9-15 for 3 years</a:t>
            </a:r>
          </a:p>
          <a:p>
            <a:pPr lvl="1"/>
            <a:r>
              <a:rPr lang="en-US" sz="1800" dirty="0"/>
              <a:t>Offered CCTs to families with children aged 12-18 for 3 years</a:t>
            </a:r>
            <a:endParaRPr lang="en-US" sz="2000" dirty="0"/>
          </a:p>
          <a:p>
            <a:r>
              <a:rPr lang="en-US" sz="2000" dirty="0"/>
              <a:t>10 years later, the younger group had more education and better jobs than the older group</a:t>
            </a:r>
            <a:endParaRPr lang="en-US" sz="2200" dirty="0"/>
          </a:p>
        </p:txBody>
      </p:sp>
      <p:pic>
        <p:nvPicPr>
          <p:cNvPr id="2050" name="Picture 2" descr="five children sitting down with notebooks on their laps">
            <a:extLst>
              <a:ext uri="{FF2B5EF4-FFF2-40B4-BE49-F238E27FC236}">
                <a16:creationId xmlns:a16="http://schemas.microsoft.com/office/drawing/2014/main" id="{17709D77-6B09-466A-B731-2C16E1353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1565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B5892-2C0C-40F5-B4D2-F58BBD3E8F5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014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6287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91C47-584F-490A-9441-770444C9F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3415767" y="857258"/>
            <a:ext cx="7252232" cy="51434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857250"/>
            <a:ext cx="5542697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41899-603C-4B4F-B6A0-332112A9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31094"/>
            <a:ext cx="2866642" cy="1424934"/>
          </a:xfrm>
        </p:spPr>
        <p:txBody>
          <a:bodyPr>
            <a:normAutofit/>
          </a:bodyPr>
          <a:lstStyle/>
          <a:p>
            <a:r>
              <a:rPr lang="en-US" sz="3000"/>
              <a:t>Income &amp; Poverty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6030-79A7-47F4-938B-831AB7587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6895" y="2271713"/>
            <a:ext cx="2866642" cy="3455194"/>
          </a:xfrm>
        </p:spPr>
        <p:txBody>
          <a:bodyPr>
            <a:normAutofit/>
          </a:bodyPr>
          <a:lstStyle/>
          <a:p>
            <a:r>
              <a:rPr lang="en-US" sz="1500" dirty="0"/>
              <a:t>CCTs – negative spillovers (Filmer et al., 2023)</a:t>
            </a:r>
          </a:p>
          <a:p>
            <a:r>
              <a:rPr lang="en-US" sz="1500" dirty="0"/>
              <a:t>Study price effects from a CCT in the Philippines</a:t>
            </a:r>
          </a:p>
          <a:p>
            <a:r>
              <a:rPr lang="en-US" sz="1500" dirty="0"/>
              <a:t>Provided CCTs to random subset of families with school aged children</a:t>
            </a:r>
          </a:p>
          <a:p>
            <a:r>
              <a:rPr lang="en-US" sz="1500" dirty="0"/>
              <a:t>CCT families had decreased malnutrition and stunting</a:t>
            </a:r>
            <a:endParaRPr lang="en-US" sz="1800" dirty="0"/>
          </a:p>
          <a:p>
            <a:pPr lvl="1"/>
            <a:r>
              <a:rPr lang="en-US" sz="1350" dirty="0"/>
              <a:t>Stunting among control families increased!</a:t>
            </a:r>
          </a:p>
          <a:p>
            <a:pPr lvl="1"/>
            <a:r>
              <a:rPr lang="en-US" sz="1350" dirty="0"/>
              <a:t>The influx of money to small villages drove up food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B5892-2C0C-40F5-B4D2-F58BBD3E8F5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981950" y="5624513"/>
            <a:ext cx="2057400" cy="273844"/>
          </a:xfrm>
        </p:spPr>
        <p:txBody>
          <a:bodyPr>
            <a:normAutofit fontScale="92500" lnSpcReduction="10000"/>
          </a:bodyPr>
          <a:lstStyle/>
          <a:p>
            <a:pPr defTabSz="685800">
              <a:spcAft>
                <a:spcPts val="450"/>
              </a:spcAft>
            </a:pPr>
            <a:fld id="{00000000-1234-1234-1234-123412341234}" type="slidenum">
              <a:rPr lang="en-US" kern="0">
                <a:solidFill>
                  <a:srgbClr val="FFFFFF"/>
                </a:solidFill>
              </a:rPr>
              <a:pPr defTabSz="685800">
                <a:spcAft>
                  <a:spcPts val="450"/>
                </a:spcAft>
              </a:pPr>
              <a:t>15</a:t>
            </a:fld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01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/>
          <p:nvPr/>
        </p:nvSpPr>
        <p:spPr>
          <a:xfrm>
            <a:off x="1524000" y="85725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  <a:buSzPts val="1800"/>
            </a:pPr>
            <a:endParaRPr sz="13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1972057" y="3765032"/>
            <a:ext cx="3537349" cy="177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4000"/>
            </a:pPr>
            <a:r>
              <a:rPr lang="en-US" sz="3000"/>
              <a:t>Health and Education</a:t>
            </a: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1524000" y="857250"/>
            <a:ext cx="9144000" cy="27134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  <a:buSzPts val="1800"/>
            </a:pPr>
            <a:endParaRPr sz="13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8836" y="1025464"/>
            <a:ext cx="1459148" cy="215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7446" y="1026502"/>
            <a:ext cx="2153412" cy="215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1142" y="1737127"/>
            <a:ext cx="2153412" cy="14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76884" y="1753280"/>
            <a:ext cx="2153412" cy="1426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7"/>
          <p:cNvGrpSpPr/>
          <p:nvPr/>
        </p:nvGrpSpPr>
        <p:grpSpPr>
          <a:xfrm>
            <a:off x="1566126" y="4149091"/>
            <a:ext cx="181580" cy="1005645"/>
            <a:chOff x="56167" y="899959"/>
            <a:chExt cx="242107" cy="1340860"/>
          </a:xfrm>
        </p:grpSpPr>
        <p:sp>
          <p:nvSpPr>
            <p:cNvPr id="171" name="Google Shape;171;p7"/>
            <p:cNvSpPr/>
            <p:nvPr/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7"/>
            <p:cNvSpPr/>
            <p:nvPr/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7"/>
            <p:cNvSpPr/>
            <p:nvPr/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7"/>
            <p:cNvSpPr/>
            <p:nvPr/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7"/>
            <p:cNvSpPr/>
            <p:nvPr/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7"/>
            <p:cNvSpPr/>
            <p:nvPr/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7"/>
            <p:cNvSpPr/>
            <p:nvPr/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7"/>
            <p:cNvSpPr/>
            <p:nvPr/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7"/>
            <p:cNvSpPr/>
            <p:nvPr/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7"/>
            <p:cNvSpPr/>
            <p:nvPr/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7"/>
            <p:cNvSpPr/>
            <p:nvPr/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7"/>
            <p:cNvSpPr/>
            <p:nvPr/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7"/>
            <p:cNvSpPr/>
            <p:nvPr/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</a:pPr>
              <a:endParaRPr sz="13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7"/>
          <p:cNvSpPr txBox="1">
            <a:spLocks noGrp="1"/>
          </p:cNvSpPr>
          <p:nvPr>
            <p:ph type="body" idx="2"/>
          </p:nvPr>
        </p:nvSpPr>
        <p:spPr>
          <a:xfrm>
            <a:off x="5660231" y="3765032"/>
            <a:ext cx="4642008" cy="177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171450" indent="-171450">
              <a:spcBef>
                <a:spcPts val="0"/>
              </a:spcBef>
            </a:pPr>
            <a:r>
              <a:rPr lang="en-US" sz="1500" dirty="0"/>
              <a:t>Miguel and Kremer (2004)</a:t>
            </a:r>
            <a:endParaRPr sz="1500" dirty="0"/>
          </a:p>
          <a:p>
            <a:pPr marL="171450" indent="-171450"/>
            <a:r>
              <a:rPr lang="en-US" sz="1500" dirty="0"/>
              <a:t>Study the impact of providing deworming medication on school attendance and performance</a:t>
            </a:r>
            <a:endParaRPr sz="1500" dirty="0"/>
          </a:p>
          <a:p>
            <a:pPr marL="171450" indent="-171450"/>
            <a:r>
              <a:rPr lang="en-US" sz="1500" dirty="0"/>
              <a:t>Treated schools “treated” control schools</a:t>
            </a:r>
            <a:endParaRPr sz="1500" dirty="0"/>
          </a:p>
          <a:p>
            <a:pPr marL="171450" indent="-171450"/>
            <a:r>
              <a:rPr lang="en-US" sz="1500" dirty="0"/>
              <a:t>Those who got treated</a:t>
            </a:r>
            <a:endParaRPr sz="1500" dirty="0"/>
          </a:p>
          <a:p>
            <a:pPr marL="514350" lvl="1" indent="-171450"/>
            <a:r>
              <a:rPr lang="en-US" sz="1350" dirty="0"/>
              <a:t>Had higher attendance</a:t>
            </a:r>
            <a:endParaRPr dirty="0"/>
          </a:p>
          <a:p>
            <a:pPr marL="514350" lvl="1" indent="-171450"/>
            <a:r>
              <a:rPr lang="en-US" sz="1350" dirty="0"/>
              <a:t>But not change in test scores</a:t>
            </a:r>
            <a:endParaRPr dirty="0"/>
          </a:p>
        </p:txBody>
      </p:sp>
      <p:sp>
        <p:nvSpPr>
          <p:cNvPr id="192" name="Google Shape;192;p7"/>
          <p:cNvSpPr/>
          <p:nvPr/>
        </p:nvSpPr>
        <p:spPr>
          <a:xfrm>
            <a:off x="1524000" y="5733288"/>
            <a:ext cx="9144000" cy="26746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  <a:buSzPts val="1800"/>
            </a:pPr>
            <a:endParaRPr sz="13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"/>
          <p:cNvSpPr txBox="1">
            <a:spLocks noGrp="1"/>
          </p:cNvSpPr>
          <p:nvPr>
            <p:ph type="sldNum" idx="12"/>
          </p:nvPr>
        </p:nvSpPr>
        <p:spPr>
          <a:xfrm>
            <a:off x="8164830" y="572643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/>
            <a:fld id="{00000000-1234-1234-1234-123412341234}" type="slidenum">
              <a:rPr lang="en-US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defTabSz="685800"/>
              <a:t>16</a:t>
            </a:fld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Guanacaste Conservation Area: Costa Rica's Ecological Masterpiece | LAC  Geo">
            <a:extLst>
              <a:ext uri="{FF2B5EF4-FFF2-40B4-BE49-F238E27FC236}">
                <a16:creationId xmlns:a16="http://schemas.microsoft.com/office/drawing/2014/main" id="{2B20DCAA-5A09-776D-A8AA-612384B23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76"/>
            <a:ext cx="12192000" cy="838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8FEFAE-C8FE-6989-A094-0E14324D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Protected Areas and Income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89C29D0-17F4-817E-87C7-FF198F03A3C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2587925"/>
                <a:ext cx="10065589" cy="358903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Ferraro and </a:t>
                </a:r>
                <a:r>
                  <a:rPr lang="en-US" dirty="0" err="1">
                    <a:solidFill>
                      <a:schemeClr val="bg1"/>
                    </a:solidFill>
                  </a:rPr>
                  <a:t>Hanauer</a:t>
                </a:r>
                <a:r>
                  <a:rPr lang="en-US" dirty="0">
                    <a:solidFill>
                      <a:schemeClr val="bg1"/>
                    </a:solidFill>
                  </a:rPr>
                  <a:t> (2014) considered protected areas in Costa Rica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protected area status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poverty.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’s are (a) ecotourism, (b) ecosystem services (improved), (c) restrictions on land use, (d) infrastructure.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Found 2/3 of income benefit came from tourism.  Infrastructure contributed little</a:t>
                </a:r>
              </a:p>
            </p:txBody>
          </p:sp>
        </mc:Choice>
        <mc:Fallback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89C29D0-17F4-817E-87C7-FF198F03A3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2587925"/>
                <a:ext cx="10065589" cy="3589038"/>
              </a:xfrm>
              <a:blipFill>
                <a:blip r:embed="rId3"/>
                <a:stretch>
                  <a:fillRect t="-170" r="-1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37245-FA71-C952-9129-346AC26A54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83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563B9-6BD6-32D3-B3E0-B3A444D2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DAF8756-0C14-9458-B075-266855160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68" y="323134"/>
            <a:ext cx="7197995" cy="629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573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CEFE-DE6F-E636-1A79-9773ADF5A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Brodie et al (2023)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312A9C-5252-3147-7738-9447D0EF1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0294" y="1825625"/>
            <a:ext cx="5591413" cy="4351338"/>
          </a:xfrm>
        </p:spPr>
      </p:pic>
    </p:spTree>
    <p:extLst>
      <p:ext uri="{BB962C8B-B14F-4D97-AF65-F5344CB8AC3E}">
        <p14:creationId xmlns:p14="http://schemas.microsoft.com/office/powerpoint/2010/main" val="2740908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spcAft>
                <a:spcPts val="0"/>
              </a:spcAft>
            </a:pPr>
            <a:endParaRPr lang="en-US" sz="2400" dirty="0"/>
          </a:p>
        </p:txBody>
      </p:sp>
      <p:sp>
        <p:nvSpPr>
          <p:cNvPr id="295" name="Google Shape;295;p12"/>
          <p:cNvSpPr/>
          <p:nvPr/>
        </p:nvSpPr>
        <p:spPr>
          <a:xfrm flipH="1">
            <a:off x="0" y="0"/>
            <a:ext cx="4421332" cy="6858000"/>
          </a:xfrm>
          <a:custGeom>
            <a:avLst/>
            <a:gdLst/>
            <a:ahLst/>
            <a:cxnLst/>
            <a:rect l="l" t="t" r="r" b="b"/>
            <a:pathLst>
              <a:path w="4421332" h="6858000" extrusionOk="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2"/>
          <p:cNvSpPr/>
          <p:nvPr/>
        </p:nvSpPr>
        <p:spPr>
          <a:xfrm>
            <a:off x="1" y="0"/>
            <a:ext cx="4232227" cy="6858000"/>
          </a:xfrm>
          <a:custGeom>
            <a:avLst/>
            <a:gdLst/>
            <a:ahLst/>
            <a:cxnLst/>
            <a:rect l="l" t="t" r="r" b="b"/>
            <a:pathLst>
              <a:path w="4232227" h="6858000" extrusionOk="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2"/>
          <p:cNvSpPr txBox="1"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-US" sz="3300" dirty="0">
                <a:solidFill>
                  <a:srgbClr val="FFFFFF"/>
                </a:solidFill>
              </a:rPr>
              <a:t>Understanding Causal Pathways</a:t>
            </a:r>
            <a:endParaRPr dirty="0"/>
          </a:p>
        </p:txBody>
      </p:sp>
      <p:sp>
        <p:nvSpPr>
          <p:cNvPr id="298" name="Google Shape;298;p12"/>
          <p:cNvSpPr>
            <a:spLocks noGrp="1"/>
          </p:cNvSpPr>
          <p:nvPr>
            <p:ph type="sldNum" idx="12"/>
          </p:nvPr>
        </p:nvSpPr>
        <p:spPr>
          <a:xfrm>
            <a:off x="10969461" y="6080241"/>
            <a:ext cx="548640" cy="54864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299" name="Google Shape;299;p12"/>
          <p:cNvGrpSpPr/>
          <p:nvPr/>
        </p:nvGrpSpPr>
        <p:grpSpPr>
          <a:xfrm>
            <a:off x="5486400" y="216376"/>
            <a:ext cx="5318021" cy="3352734"/>
            <a:chOff x="576285" y="2062570"/>
            <a:chExt cx="5318021" cy="3352734"/>
          </a:xfrm>
        </p:grpSpPr>
        <p:cxnSp>
          <p:nvCxnSpPr>
            <p:cNvPr id="300" name="Google Shape;300;p12"/>
            <p:cNvCxnSpPr/>
            <p:nvPr/>
          </p:nvCxnSpPr>
          <p:spPr>
            <a:xfrm>
              <a:off x="1110598" y="3696304"/>
              <a:ext cx="812307" cy="0"/>
            </a:xfrm>
            <a:prstGeom prst="straightConnector1">
              <a:avLst/>
            </a:prstGeom>
            <a:noFill/>
            <a:ln w="317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01" name="Google Shape;301;p12"/>
            <p:cNvCxnSpPr>
              <a:stCxn id="302" idx="1"/>
              <a:endCxn id="303" idx="2"/>
            </p:cNvCxnSpPr>
            <p:nvPr/>
          </p:nvCxnSpPr>
          <p:spPr>
            <a:xfrm rot="10800000">
              <a:off x="2239848" y="3983516"/>
              <a:ext cx="1326000" cy="1139400"/>
            </a:xfrm>
            <a:prstGeom prst="straightConnector1">
              <a:avLst/>
            </a:prstGeom>
            <a:noFill/>
            <a:ln w="317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04" name="Google Shape;304;p12"/>
            <p:cNvCxnSpPr/>
            <p:nvPr/>
          </p:nvCxnSpPr>
          <p:spPr>
            <a:xfrm rot="10800000" flipH="1">
              <a:off x="4133235" y="3983409"/>
              <a:ext cx="1318886" cy="1139509"/>
            </a:xfrm>
            <a:prstGeom prst="straightConnector1">
              <a:avLst/>
            </a:prstGeom>
            <a:noFill/>
            <a:ln w="317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05" name="Google Shape;305;p12"/>
            <p:cNvCxnSpPr>
              <a:stCxn id="306" idx="3"/>
            </p:cNvCxnSpPr>
            <p:nvPr/>
          </p:nvCxnSpPr>
          <p:spPr>
            <a:xfrm>
              <a:off x="4172862" y="2354957"/>
              <a:ext cx="1279200" cy="1043700"/>
            </a:xfrm>
            <a:prstGeom prst="straightConnector1">
              <a:avLst/>
            </a:prstGeom>
            <a:noFill/>
            <a:ln w="317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07" name="Google Shape;307;p12"/>
            <p:cNvCxnSpPr>
              <a:stCxn id="306" idx="1"/>
              <a:endCxn id="303" idx="0"/>
            </p:cNvCxnSpPr>
            <p:nvPr/>
          </p:nvCxnSpPr>
          <p:spPr>
            <a:xfrm flipH="1">
              <a:off x="2239848" y="2354957"/>
              <a:ext cx="1326000" cy="1043700"/>
            </a:xfrm>
            <a:prstGeom prst="straightConnector1">
              <a:avLst/>
            </a:prstGeom>
            <a:noFill/>
            <a:ln w="317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08" name="Google Shape;308;p12"/>
            <p:cNvCxnSpPr>
              <a:endCxn id="309" idx="1"/>
            </p:cNvCxnSpPr>
            <p:nvPr/>
          </p:nvCxnSpPr>
          <p:spPr>
            <a:xfrm>
              <a:off x="4133192" y="3691021"/>
              <a:ext cx="1154100" cy="0"/>
            </a:xfrm>
            <a:prstGeom prst="straightConnector1">
              <a:avLst/>
            </a:prstGeom>
            <a:noFill/>
            <a:ln w="317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10" name="Google Shape;310;p12"/>
            <p:cNvCxnSpPr>
              <a:stCxn id="303" idx="3"/>
              <a:endCxn id="311" idx="1"/>
            </p:cNvCxnSpPr>
            <p:nvPr/>
          </p:nvCxnSpPr>
          <p:spPr>
            <a:xfrm>
              <a:off x="2543386" y="3691021"/>
              <a:ext cx="1022400" cy="0"/>
            </a:xfrm>
            <a:prstGeom prst="straightConnector1">
              <a:avLst/>
            </a:prstGeom>
            <a:noFill/>
            <a:ln w="317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312" name="Google Shape;312;p12"/>
            <p:cNvSpPr txBox="1"/>
            <p:nvPr/>
          </p:nvSpPr>
          <p:spPr>
            <a:xfrm>
              <a:off x="576285" y="3398635"/>
              <a:ext cx="537327" cy="584775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2"/>
            <p:cNvSpPr txBox="1"/>
            <p:nvPr/>
          </p:nvSpPr>
          <p:spPr>
            <a:xfrm>
              <a:off x="1936372" y="3398634"/>
              <a:ext cx="607014" cy="58477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2"/>
            <p:cNvSpPr txBox="1"/>
            <p:nvPr/>
          </p:nvSpPr>
          <p:spPr>
            <a:xfrm>
              <a:off x="3565848" y="3398634"/>
              <a:ext cx="607014" cy="58477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2"/>
            <p:cNvSpPr txBox="1"/>
            <p:nvPr/>
          </p:nvSpPr>
          <p:spPr>
            <a:xfrm>
              <a:off x="5287292" y="3398634"/>
              <a:ext cx="607014" cy="584775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2"/>
            <p:cNvSpPr txBox="1"/>
            <p:nvPr/>
          </p:nvSpPr>
          <p:spPr>
            <a:xfrm>
              <a:off x="3565848" y="4830529"/>
              <a:ext cx="607014" cy="584775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2"/>
            <p:cNvSpPr txBox="1"/>
            <p:nvPr/>
          </p:nvSpPr>
          <p:spPr>
            <a:xfrm>
              <a:off x="3565848" y="2062570"/>
              <a:ext cx="607014" cy="584775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3E82EE-7548-4510-E744-31941D1FD5B8}"/>
                  </a:ext>
                </a:extLst>
              </p:cNvPr>
              <p:cNvSpPr txBox="1"/>
              <p:nvPr/>
            </p:nvSpPr>
            <p:spPr>
              <a:xfrm>
                <a:off x="3911855" y="3484396"/>
                <a:ext cx="8280144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fontAlgn="auto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Interested in the effect of Treatment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on outcome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2400" dirty="0"/>
              </a:p>
              <a:p>
                <a:pPr marL="342900" indent="-342900" fontAlgn="auto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Treatment affects outcome through mechanism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400" dirty="0"/>
              </a:p>
              <a:p>
                <a:pPr marL="342900" indent="-342900" fontAlgn="auto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Observables,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/>
                  <a:t>, can affect both probability of treatment and outcome</a:t>
                </a:r>
              </a:p>
              <a:p>
                <a:pPr marL="342900" indent="-342900" fontAlgn="auto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Unobservables,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400" dirty="0"/>
                  <a:t>, can affect both probability of treatment and outcome</a:t>
                </a:r>
              </a:p>
              <a:p>
                <a:pPr marL="342900" indent="-342900" fontAlgn="auto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Other factors,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400" dirty="0"/>
                  <a:t>, affect selection into treatment but not outcome directly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3E82EE-7548-4510-E744-31941D1FD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855" y="3484396"/>
                <a:ext cx="8280144" cy="3046988"/>
              </a:xfrm>
              <a:prstGeom prst="rect">
                <a:avLst/>
              </a:prstGeom>
              <a:blipFill>
                <a:blip r:embed="rId9"/>
                <a:stretch>
                  <a:fillRect l="-1031" t="-1403" b="-4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0"/>
            <a:ext cx="7772400" cy="3124200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Treatment Heterogeneity</a:t>
            </a:r>
          </a:p>
          <a:p>
            <a:pPr lvl="1"/>
            <a:r>
              <a:rPr lang="en-US" sz="1900" dirty="0"/>
              <a:t>If treatment only works in some (unknown) circumstances, the results are less useful</a:t>
            </a:r>
          </a:p>
          <a:p>
            <a:r>
              <a:rPr lang="en-US" sz="1900" dirty="0"/>
              <a:t>Programs can cause their own problems</a:t>
            </a:r>
          </a:p>
          <a:p>
            <a:pPr lvl="1"/>
            <a:r>
              <a:rPr lang="en-US" sz="1900" dirty="0"/>
              <a:t>Effect of being observed </a:t>
            </a:r>
          </a:p>
          <a:p>
            <a:pPr lvl="2"/>
            <a:r>
              <a:rPr lang="en-US" sz="1900" dirty="0"/>
              <a:t>Hawthorne Effect </a:t>
            </a:r>
          </a:p>
          <a:p>
            <a:pPr lvl="2"/>
            <a:r>
              <a:rPr lang="en-US" sz="1900" dirty="0"/>
              <a:t>John Henry Effect</a:t>
            </a:r>
          </a:p>
          <a:p>
            <a:pPr lvl="2"/>
            <a:r>
              <a:rPr lang="en-US" sz="1900" dirty="0"/>
              <a:t>Pygmalion and </a:t>
            </a:r>
            <a:r>
              <a:rPr lang="en-US" sz="1900" dirty="0" err="1"/>
              <a:t>Golum</a:t>
            </a:r>
            <a:r>
              <a:rPr lang="en-US" sz="1900" dirty="0"/>
              <a:t> effect</a:t>
            </a:r>
          </a:p>
          <a:p>
            <a:pPr lvl="2"/>
            <a:r>
              <a:rPr lang="en-US" sz="1900" dirty="0"/>
              <a:t>E.g. monitoring experiment; CT vs CCT</a:t>
            </a:r>
          </a:p>
          <a:p>
            <a:pPr lvl="1"/>
            <a:r>
              <a:rPr lang="en-US" sz="1900" dirty="0"/>
              <a:t>Anticipatory Effect</a:t>
            </a:r>
          </a:p>
          <a:p>
            <a:pPr lvl="2"/>
            <a:r>
              <a:rPr lang="en-US" sz="1900" dirty="0"/>
              <a:t>Change in </a:t>
            </a:r>
            <a:r>
              <a:rPr lang="en-US" sz="1900" dirty="0" err="1"/>
              <a:t>behaviour</a:t>
            </a:r>
            <a:r>
              <a:rPr lang="en-US" sz="1900" dirty="0"/>
              <a:t> induced by potential program introduction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49876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Estimates of Indonesian Parks</a:t>
            </a:r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31" y="1825625"/>
            <a:ext cx="6259539" cy="4351338"/>
          </a:xfrm>
        </p:spPr>
      </p:pic>
      <p:sp>
        <p:nvSpPr>
          <p:cNvPr id="6" name="Rectangle 5"/>
          <p:cNvSpPr/>
          <p:nvPr/>
        </p:nvSpPr>
        <p:spPr>
          <a:xfrm>
            <a:off x="4114800" y="1676400"/>
            <a:ext cx="5257800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62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Estimates of Indonesian Parks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31" y="1825625"/>
            <a:ext cx="6259539" cy="4351338"/>
          </a:xfrm>
        </p:spPr>
      </p:pic>
    </p:spTree>
    <p:extLst>
      <p:ext uri="{BB962C8B-B14F-4D97-AF65-F5344CB8AC3E}">
        <p14:creationId xmlns:p14="http://schemas.microsoft.com/office/powerpoint/2010/main" val="3325453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Internal validity (causal relationship)</a:t>
            </a:r>
          </a:p>
          <a:p>
            <a:r>
              <a:rPr lang="en-US" dirty="0"/>
              <a:t>Construct validity (measuring treatment and outcome one reports)</a:t>
            </a:r>
          </a:p>
          <a:p>
            <a:r>
              <a:rPr lang="en-US" dirty="0"/>
              <a:t>External validity (would the results be the same in another place/time?)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93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41C7-EDAE-F6A2-7409-37BC6B1D1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021CE-8395-4318-32BC-A73F62686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b="0" i="0" dirty="0">
                <a:solidFill>
                  <a:srgbClr val="333333"/>
                </a:solidFill>
                <a:effectLst/>
              </a:rPr>
              <a:t>Tania Barham &amp; Karen </a:t>
            </a:r>
            <a:r>
              <a:rPr lang="en-US" sz="1400" b="0" i="0" dirty="0" err="1">
                <a:solidFill>
                  <a:srgbClr val="333333"/>
                </a:solidFill>
                <a:effectLst/>
              </a:rPr>
              <a:t>Macours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 &amp; John A </a:t>
            </a:r>
            <a:r>
              <a:rPr lang="en-US" sz="1400" b="0" i="0" dirty="0" err="1">
                <a:solidFill>
                  <a:srgbClr val="333333"/>
                </a:solidFill>
                <a:effectLst/>
              </a:rPr>
              <a:t>Maluccio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, (2024). "</a:t>
            </a:r>
            <a:r>
              <a:rPr lang="en-US" sz="1400" b="1" i="0" u="none" strike="noStrike" dirty="0">
                <a:solidFill>
                  <a:srgbClr val="2D4E8B"/>
                </a:solidFill>
                <a:effectLst/>
                <a:hlinkClick r:id="rId2"/>
              </a:rPr>
              <a:t>Experimental Evidence from a Conditional Cash Transfer Program: Schooling, Learning, Fertility, and Labor Market Outcomes after 10 Years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," </a:t>
            </a:r>
            <a:r>
              <a:rPr lang="en-US" sz="1400" b="0" i="1" u="none" strike="noStrike" dirty="0">
                <a:solidFill>
                  <a:srgbClr val="2D4E8B"/>
                </a:solidFill>
                <a:effectLst/>
                <a:hlinkClick r:id="rId3"/>
              </a:rPr>
              <a:t>Journal of the European Economic Association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, European Economic Association, vol. 22(4), pages 1844-1883.</a:t>
            </a:r>
          </a:p>
          <a:p>
            <a:pPr marL="0" indent="0">
              <a:buNone/>
            </a:pPr>
            <a:r>
              <a:rPr lang="en-US" sz="1400" b="0" i="0" dirty="0">
                <a:solidFill>
                  <a:srgbClr val="353C3F"/>
                </a:solidFill>
                <a:effectLst/>
              </a:rPr>
              <a:t>Kyle Emerick, Alain de </a:t>
            </a:r>
            <a:r>
              <a:rPr lang="en-US" sz="1400" b="0" i="0" dirty="0" err="1">
                <a:solidFill>
                  <a:srgbClr val="353C3F"/>
                </a:solidFill>
                <a:effectLst/>
              </a:rPr>
              <a:t>Janvry</a:t>
            </a:r>
            <a:r>
              <a:rPr lang="en-US" sz="1400" b="0" i="0" dirty="0">
                <a:solidFill>
                  <a:srgbClr val="353C3F"/>
                </a:solidFill>
                <a:effectLst/>
              </a:rPr>
              <a:t>, Elisabeth </a:t>
            </a:r>
            <a:r>
              <a:rPr lang="en-US" sz="1400" b="0" i="0" dirty="0" err="1">
                <a:solidFill>
                  <a:srgbClr val="353C3F"/>
                </a:solidFill>
                <a:effectLst/>
              </a:rPr>
              <a:t>Sadoulet</a:t>
            </a:r>
            <a:r>
              <a:rPr lang="en-US" sz="1400" b="0" i="0" dirty="0">
                <a:solidFill>
                  <a:srgbClr val="353C3F"/>
                </a:solidFill>
                <a:effectLst/>
              </a:rPr>
              <a:t>, and Manzoor H. Dar. (2016). "Technological Innovations, Downside Risk, and the Modernization of Agriculture." </a:t>
            </a:r>
            <a:r>
              <a:rPr lang="en-US" sz="1400" b="0" i="1" dirty="0">
                <a:solidFill>
                  <a:srgbClr val="353C3F"/>
                </a:solidFill>
                <a:effectLst/>
              </a:rPr>
              <a:t>American Economic Review</a:t>
            </a:r>
            <a:r>
              <a:rPr lang="en-US" sz="1400" b="0" i="0" dirty="0">
                <a:solidFill>
                  <a:srgbClr val="353C3F"/>
                </a:solidFill>
                <a:effectLst/>
              </a:rPr>
              <a:t>, 106 (6): 1537–61</a:t>
            </a:r>
            <a:r>
              <a:rPr lang="en-US" sz="1400" b="1" i="0" dirty="0">
                <a:solidFill>
                  <a:srgbClr val="668E9E"/>
                </a:solidFill>
                <a:effectLst/>
              </a:rPr>
              <a:t>.</a:t>
            </a:r>
          </a:p>
          <a:p>
            <a:pPr marL="0" indent="0">
              <a:buNone/>
            </a:pPr>
            <a:r>
              <a:rPr lang="en-US" sz="1400" dirty="0"/>
              <a:t>Paul Ferraro and Merlin </a:t>
            </a:r>
            <a:r>
              <a:rPr lang="en-US" sz="1400" dirty="0" err="1"/>
              <a:t>Hanauer</a:t>
            </a:r>
            <a:r>
              <a:rPr lang="en-US" sz="1400" dirty="0"/>
              <a:t> 2014 “Quantifying causal mechanisms to determine how protected areas affect poverty through changes in ecosystem services and infrastructure” </a:t>
            </a:r>
            <a:r>
              <a:rPr lang="en-US" sz="1400" i="1" dirty="0"/>
              <a:t>Proc Natl </a:t>
            </a:r>
            <a:r>
              <a:rPr lang="en-US" sz="1400" i="1" dirty="0" err="1"/>
              <a:t>Acad</a:t>
            </a:r>
            <a:r>
              <a:rPr lang="en-US" sz="1400" i="1" dirty="0"/>
              <a:t> Sci </a:t>
            </a:r>
            <a:r>
              <a:rPr lang="en-US" sz="1400" dirty="0"/>
              <a:t>Mar 18;111(11):4332-7. </a:t>
            </a:r>
            <a:r>
              <a:rPr lang="en-US" sz="1400" dirty="0" err="1"/>
              <a:t>doi</a:t>
            </a:r>
            <a:r>
              <a:rPr lang="en-US" sz="1400" dirty="0"/>
              <a:t>: 10.1073/pnas.1307712111</a:t>
            </a:r>
          </a:p>
          <a:p>
            <a:pPr marL="0" indent="0">
              <a:buNone/>
            </a:pPr>
            <a:r>
              <a:rPr lang="en-US" sz="1400" b="0" i="0" dirty="0">
                <a:solidFill>
                  <a:srgbClr val="222222"/>
                </a:solidFill>
                <a:effectLst/>
              </a:rPr>
              <a:t>Deon Filmer, Jed Friedman, </a:t>
            </a:r>
            <a:r>
              <a:rPr lang="en-US" sz="1400" b="0" i="0" dirty="0" err="1">
                <a:solidFill>
                  <a:srgbClr val="222222"/>
                </a:solidFill>
                <a:effectLst/>
              </a:rPr>
              <a:t>Eeshani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222222"/>
                </a:solidFill>
                <a:effectLst/>
              </a:rPr>
              <a:t>Kandpal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, Junko </a:t>
            </a:r>
            <a:r>
              <a:rPr lang="en-US" sz="1400" b="0" i="0" dirty="0" err="1">
                <a:solidFill>
                  <a:srgbClr val="222222"/>
                </a:solidFill>
                <a:effectLst/>
              </a:rPr>
              <a:t>Onishi</a:t>
            </a:r>
            <a:r>
              <a:rPr lang="en-US" sz="1400" dirty="0"/>
              <a:t> (2023) </a:t>
            </a:r>
            <a:r>
              <a:rPr lang="en-US" sz="1400" dirty="0">
                <a:hlinkClick r:id="rId4"/>
              </a:rPr>
              <a:t>“</a:t>
            </a:r>
            <a:r>
              <a:rPr lang="en-US" sz="1400" b="0" i="0" u="none" strike="noStrike" dirty="0">
                <a:solidFill>
                  <a:srgbClr val="1A0DAB"/>
                </a:solidFill>
                <a:effectLst/>
                <a:hlinkClick r:id="rId4"/>
              </a:rPr>
              <a:t>Cash transfers, food prices, and nutrition impacts on ineligible children</a:t>
            </a:r>
            <a:r>
              <a:rPr lang="en-US" sz="1400" b="0" i="0" u="none" strike="noStrike" dirty="0">
                <a:solidFill>
                  <a:srgbClr val="1A0DAB"/>
                </a:solidFill>
                <a:effectLst/>
              </a:rPr>
              <a:t>” 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Review of Economics and Statistics 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105(2): 327-343</a:t>
            </a:r>
            <a:endParaRPr lang="en-US" sz="1400" dirty="0"/>
          </a:p>
          <a:p>
            <a:pPr marL="0" indent="0">
              <a:buNone/>
            </a:pPr>
            <a:r>
              <a:rPr lang="en-US" sz="1400" b="0" i="0" dirty="0">
                <a:solidFill>
                  <a:srgbClr val="1C1D1E"/>
                </a:solidFill>
                <a:effectLst/>
              </a:rPr>
              <a:t>Karl Hughes, Seth Morgan, K. Baylis, J. </a:t>
            </a:r>
            <a:r>
              <a:rPr lang="en-US" sz="1400" b="0" i="0" dirty="0" err="1">
                <a:solidFill>
                  <a:srgbClr val="1C1D1E"/>
                </a:solidFill>
                <a:effectLst/>
              </a:rPr>
              <a:t>Odoul</a:t>
            </a:r>
            <a:r>
              <a:rPr lang="en-US" sz="1400" b="0" i="0" dirty="0">
                <a:solidFill>
                  <a:srgbClr val="1C1D1E"/>
                </a:solidFill>
                <a:effectLst/>
              </a:rPr>
              <a:t>, E. Smith-Dumont, T.G. </a:t>
            </a:r>
            <a:r>
              <a:rPr lang="en-US" sz="1400" b="0" i="0" dirty="0" err="1">
                <a:solidFill>
                  <a:srgbClr val="1C1D1E"/>
                </a:solidFill>
                <a:effectLst/>
              </a:rPr>
              <a:t>Vagen</a:t>
            </a:r>
            <a:r>
              <a:rPr lang="en-US" sz="1400" b="0" i="0" dirty="0">
                <a:solidFill>
                  <a:srgbClr val="1C1D1E"/>
                </a:solidFill>
                <a:effectLst/>
              </a:rPr>
              <a:t> and H. </a:t>
            </a:r>
            <a:r>
              <a:rPr lang="en-US" sz="1400" b="0" i="0" dirty="0" err="1">
                <a:solidFill>
                  <a:srgbClr val="1C1D1E"/>
                </a:solidFill>
                <a:effectLst/>
              </a:rPr>
              <a:t>Kegode</a:t>
            </a:r>
            <a:r>
              <a:rPr lang="en-US" sz="1400" b="0" i="0" dirty="0">
                <a:solidFill>
                  <a:srgbClr val="1C1D1E"/>
                </a:solidFill>
                <a:effectLst/>
              </a:rPr>
              <a:t>.  2020. “Assessing the downstream socioeconomic impacts of agroforestry in Kenya.” </a:t>
            </a:r>
            <a:r>
              <a:rPr lang="en-US" sz="1400" b="0" i="1" dirty="0">
                <a:solidFill>
                  <a:srgbClr val="1C1D1E"/>
                </a:solidFill>
                <a:effectLst/>
              </a:rPr>
              <a:t>World Development </a:t>
            </a:r>
            <a:r>
              <a:rPr lang="en-US" sz="1400" b="0" i="0" dirty="0">
                <a:solidFill>
                  <a:srgbClr val="1C1D1E"/>
                </a:solidFill>
                <a:effectLst/>
              </a:rPr>
              <a:t>128(April) </a:t>
            </a:r>
            <a:r>
              <a:rPr lang="en-US" sz="1400" b="0" i="0" dirty="0">
                <a:solidFill>
                  <a:srgbClr val="1C1D1E"/>
                </a:solidFill>
                <a:effectLst/>
                <a:hlinkClick r:id="rId5"/>
              </a:rPr>
              <a:t>https://doi.org/10.1016/j.worlddev.2019.104835</a:t>
            </a:r>
            <a:r>
              <a:rPr lang="en-US" sz="1400" b="0" i="0" dirty="0">
                <a:solidFill>
                  <a:srgbClr val="1C1D1E"/>
                </a:solidFill>
                <a:effectLst/>
              </a:rPr>
              <a:t>.</a:t>
            </a:r>
          </a:p>
          <a:p>
            <a:pPr marL="0" indent="0">
              <a:buNone/>
            </a:pPr>
            <a:r>
              <a:rPr lang="en-US" sz="1400" b="0" i="0" dirty="0">
                <a:solidFill>
                  <a:srgbClr val="1C1D1E"/>
                </a:solidFill>
                <a:effectLst/>
              </a:rPr>
              <a:t>Sarah A. Janzen, and Michael R. Carter, (2019), After the Drought: The Impact of Microinsurance on Consumption Smoothing and Asset Protection. </a:t>
            </a:r>
            <a:r>
              <a:rPr lang="en-US" sz="1400" b="0" i="1" dirty="0">
                <a:solidFill>
                  <a:srgbClr val="1C1D1E"/>
                </a:solidFill>
                <a:effectLst/>
              </a:rPr>
              <a:t>American Journal of Agricultural Economics</a:t>
            </a:r>
            <a:r>
              <a:rPr lang="en-US" sz="1400" b="0" i="0" dirty="0">
                <a:solidFill>
                  <a:srgbClr val="1C1D1E"/>
                </a:solidFill>
                <a:effectLst/>
              </a:rPr>
              <a:t>, 101: 651-671. </a:t>
            </a:r>
            <a:r>
              <a:rPr lang="en-US" sz="1400" b="0" i="0" u="none" strike="noStrike" dirty="0">
                <a:effectLst/>
                <a:hlinkClick r:id="rId6"/>
              </a:rPr>
              <a:t>https://doi.org/10.1093/ajae/aay061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Margaret </a:t>
            </a:r>
            <a:r>
              <a:rPr lang="en-US" sz="1400" dirty="0" err="1"/>
              <a:t>Jodlowski</a:t>
            </a:r>
            <a:r>
              <a:rPr lang="en-US" sz="1400" dirty="0"/>
              <a:t>, A. Winter-Nelson, K. Baylis and P. Goldsmith. 2016. “Milk in the Data: Food Security Impacts from a Livestock Field Experiment in Zambia.” </a:t>
            </a:r>
            <a:r>
              <a:rPr lang="en-US" sz="1400" i="1" dirty="0"/>
              <a:t>World Development </a:t>
            </a:r>
            <a:r>
              <a:rPr lang="en-US" sz="1400" dirty="0"/>
              <a:t>77(January): 99-114.</a:t>
            </a:r>
          </a:p>
          <a:p>
            <a:pPr marL="0" indent="0">
              <a:buNone/>
            </a:pPr>
            <a:r>
              <a:rPr lang="en-US" sz="1400" dirty="0"/>
              <a:t>Dean </a:t>
            </a:r>
            <a:r>
              <a:rPr lang="en-US" sz="1400" dirty="0" err="1"/>
              <a:t>Karlan</a:t>
            </a:r>
            <a:r>
              <a:rPr lang="en-US" sz="1400" dirty="0"/>
              <a:t>, Jonathan </a:t>
            </a:r>
            <a:r>
              <a:rPr lang="en-US" sz="1400" dirty="0" err="1"/>
              <a:t>Zinman</a:t>
            </a:r>
            <a:r>
              <a:rPr lang="en-US" sz="1400" dirty="0"/>
              <a:t> (2009). Observing </a:t>
            </a:r>
            <a:r>
              <a:rPr lang="en-US" sz="1400" dirty="0" err="1"/>
              <a:t>Unobservables</a:t>
            </a:r>
            <a:r>
              <a:rPr lang="en-US" sz="1400" dirty="0"/>
              <a:t>: Identifying Information Asymmetries with a Consumer Credit Field Experiment </a:t>
            </a:r>
            <a:r>
              <a:rPr lang="en-US" sz="1400" i="1" dirty="0" err="1"/>
              <a:t>Econometrica</a:t>
            </a:r>
            <a:r>
              <a:rPr lang="en-US" sz="1400" dirty="0"/>
              <a:t>, Vol. 77, No. 6 (Nov., 2009), pp. 1993-2008 (16 pages)</a:t>
            </a:r>
          </a:p>
          <a:p>
            <a:pPr marL="0" indent="0">
              <a:buNone/>
            </a:pPr>
            <a:r>
              <a:rPr lang="en-US" sz="1400" b="0" i="0" dirty="0">
                <a:solidFill>
                  <a:srgbClr val="1C1D1E"/>
                </a:solidFill>
                <a:effectLst/>
              </a:rPr>
              <a:t>Eduard Miguel and Michael Kremer. (2004), Worms: Identifying Impacts on Education and Health in the Presence of Treatment Externalities. </a:t>
            </a:r>
            <a:r>
              <a:rPr lang="en-US" sz="1400" b="0" i="1" dirty="0" err="1">
                <a:solidFill>
                  <a:srgbClr val="1C1D1E"/>
                </a:solidFill>
                <a:effectLst/>
              </a:rPr>
              <a:t>Econometrica</a:t>
            </a:r>
            <a:r>
              <a:rPr lang="en-US" sz="1400" b="0" i="0" dirty="0">
                <a:solidFill>
                  <a:srgbClr val="1C1D1E"/>
                </a:solidFill>
                <a:effectLst/>
              </a:rPr>
              <a:t>, 72: 159-217. </a:t>
            </a:r>
            <a:r>
              <a:rPr lang="en-US" sz="1400" b="0" i="0" u="none" strike="noStrike" dirty="0">
                <a:effectLst/>
                <a:hlinkClick r:id="rId7"/>
              </a:rPr>
              <a:t>https://doi.org/10.1111/j.1468-0262.2004.00481.x</a:t>
            </a: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62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15A3D6-764B-867D-AA2B-E8620B2A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DAGs…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DD0F1E-D13C-F227-9B88-F777CE199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12494"/>
            <a:ext cx="10932122" cy="4351338"/>
          </a:xfrm>
        </p:spPr>
        <p:txBody>
          <a:bodyPr/>
          <a:lstStyle/>
          <a:p>
            <a:r>
              <a:rPr lang="en-US" dirty="0"/>
              <a:t>A DAG is your conceptualization of the data generating process (DGP)</a:t>
            </a:r>
          </a:p>
          <a:p>
            <a:r>
              <a:rPr lang="en-US" dirty="0"/>
              <a:t>Simplify</a:t>
            </a:r>
          </a:p>
          <a:p>
            <a:pPr lvl="1"/>
            <a:r>
              <a:rPr lang="en-US" sz="1800" dirty="0"/>
              <a:t>Unimportance. if the arrows coming in and out of a variable are likely to be tiny and unimportant effects, we can probably remove the variable.</a:t>
            </a:r>
          </a:p>
          <a:p>
            <a:pPr lvl="1"/>
            <a:r>
              <a:rPr lang="en-US" sz="1800" dirty="0"/>
              <a:t>Redundancy. If there are any variables on the diagram that occupy the same space - we can probably combine them and describe them together.</a:t>
            </a:r>
          </a:p>
          <a:p>
            <a:pPr lvl="1"/>
            <a:r>
              <a:rPr lang="en-US" sz="1800" dirty="0"/>
              <a:t>Mediators. If one variable is only on the graph as a way for one variable to affect another, then we can probably remove it (note, this means removing mechanisms).  **</a:t>
            </a:r>
          </a:p>
          <a:p>
            <a:pPr lvl="1"/>
            <a:r>
              <a:rPr lang="en-US" sz="1800" dirty="0"/>
              <a:t>Irrelevance. Some variables are an important part of the data generating process but irrelevant to the research question at hand. If a variable isn’t on any path between the treatment and outcome variables, we can probably remove the variable.</a:t>
            </a:r>
          </a:p>
          <a:p>
            <a:r>
              <a:rPr lang="en-US" sz="2200" dirty="0"/>
              <a:t>Avoid cycles</a:t>
            </a:r>
          </a:p>
          <a:p>
            <a:r>
              <a:rPr lang="en-US" sz="2200" dirty="0"/>
              <a:t>Be clear about your assumptions</a:t>
            </a:r>
          </a:p>
          <a:p>
            <a:pPr marL="85725" indent="0">
              <a:buNone/>
            </a:pPr>
            <a:endParaRPr lang="en-US" sz="2200" dirty="0"/>
          </a:p>
          <a:p>
            <a:pPr marL="85725" indent="0">
              <a:buNone/>
            </a:pPr>
            <a:r>
              <a:rPr lang="en-US" sz="2200" dirty="0"/>
              <a:t>** I think it’s helpful to identify mechanisms, even if it isn’t traditional in a DAG</a:t>
            </a:r>
          </a:p>
        </p:txBody>
      </p:sp>
    </p:spTree>
    <p:extLst>
      <p:ext uri="{BB962C8B-B14F-4D97-AF65-F5344CB8AC3E}">
        <p14:creationId xmlns:p14="http://schemas.microsoft.com/office/powerpoint/2010/main" val="2675281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"/>
          <p:cNvSpPr txBox="1"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</a:rPr>
              <a:t>An Example: Agroforestry </a:t>
            </a:r>
            <a:endParaRPr/>
          </a:p>
        </p:txBody>
      </p:sp>
      <p:cxnSp>
        <p:nvCxnSpPr>
          <p:cNvPr id="319" name="Google Shape;319;p13"/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6941820" y="6356350"/>
            <a:ext cx="11658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3"/>
          <p:cNvPicPr preferRelativeResize="0"/>
          <p:nvPr/>
        </p:nvPicPr>
        <p:blipFill rotWithShape="1">
          <a:blip r:embed="rId3">
            <a:alphaModFix/>
          </a:blip>
          <a:srcRect t="12853" r="-2" b="6484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 extrusionOk="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5C332BB-2EA8-2AD2-B7D6-4179BCC1A5F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55106" y="2219551"/>
                <a:ext cx="5740893" cy="4501924"/>
              </a:xfrm>
            </p:spPr>
            <p:txBody>
              <a:bodyPr>
                <a:normAutofit/>
              </a:bodyPr>
              <a:lstStyle/>
              <a:p>
                <a:pPr marL="457200" indent="-228600" defTabSz="914400" eaLnBrk="1" hangingPunct="1">
                  <a:lnSpc>
                    <a:spcPct val="90000"/>
                  </a:lnSpc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Free seedlings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create an incentive for households to incorporate trees into agriculture </a:t>
                </a:r>
                <a:r>
                  <a:rPr lang="en-US" sz="2400" i="1" dirty="0"/>
                  <a:t>(M),</a:t>
                </a:r>
                <a:r>
                  <a:rPr lang="en-US" sz="2400" dirty="0"/>
                  <a:t> decreasing soil erosion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457200" indent="-228600" defTabSz="914400" eaLnBrk="1" hangingPunct="1">
                  <a:lnSpc>
                    <a:spcPct val="90000"/>
                  </a:lnSpc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Adopters have more household </a:t>
                </a:r>
                <a:r>
                  <a:rPr lang="en-US" sz="2400" dirty="0" err="1"/>
                  <a:t>labour</a:t>
                </a:r>
                <a:r>
                  <a:rPr lang="en-US" sz="2400" dirty="0"/>
                  <a:t> than those who do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not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457200" indent="-228600" defTabSz="914400" eaLnBrk="1" hangingPunct="1">
                  <a:lnSpc>
                    <a:spcPct val="90000"/>
                  </a:lnSpc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Households who are  more concerned about environmental outcomes are more likely to adopt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5C332BB-2EA8-2AD2-B7D6-4179BCC1A5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55106" y="2219551"/>
                <a:ext cx="5740893" cy="4501924"/>
              </a:xfrm>
              <a:blipFill>
                <a:blip r:embed="rId4"/>
                <a:stretch>
                  <a:fillRect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"/>
          <p:cNvSpPr txBox="1"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dirty="0">
                <a:solidFill>
                  <a:schemeClr val="tx1"/>
                </a:solidFill>
              </a:rPr>
              <a:t>An Example: Livestock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29" name="Google Shape;329;p14"/>
          <p:cNvSpPr/>
          <p:nvPr/>
        </p:nvSpPr>
        <p:spPr>
          <a:xfrm flipH="1">
            <a:off x="6493215" y="-3373395"/>
            <a:ext cx="5609220" cy="5840278"/>
          </a:xfrm>
          <a:custGeom>
            <a:avLst/>
            <a:gdLst/>
            <a:ahLst/>
            <a:cxnLst/>
            <a:rect l="l" t="t" r="r" b="b"/>
            <a:pathLst>
              <a:path w="5609220" h="5840278" extrusionOk="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14"/>
          <p:cNvPicPr preferRelativeResize="0"/>
          <p:nvPr/>
        </p:nvPicPr>
        <p:blipFill rotWithShape="1">
          <a:blip r:embed="rId3">
            <a:alphaModFix/>
          </a:blip>
          <a:srcRect r="3766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 extrusionOk="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31" name="Google Shape;331;p14"/>
          <p:cNvSpPr>
            <a:spLocks noGrp="1"/>
          </p:cNvSpPr>
          <p:nvPr>
            <p:ph type="sldNum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5A4A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  <a:tabLst/>
                <a:defRPr/>
              </a:pPr>
              <a:t>5</a:t>
            </a:fld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1B9E6-14C0-EE1E-5760-1654029B1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495" y="2219551"/>
            <a:ext cx="5420116" cy="3906083"/>
          </a:xfrm>
        </p:spPr>
        <p:txBody>
          <a:bodyPr/>
          <a:lstStyle/>
          <a:p>
            <a:pPr marL="457200" indent="-228600" defTabSz="914400" eaLnBrk="1" hangingPunct="1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Livestock increases income and reduces cost of animal foods which increase household food security</a:t>
            </a:r>
          </a:p>
          <a:p>
            <a:pPr marL="457200" indent="-228600" defTabSz="914400" eaLnBrk="1" hangingPunct="1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Households need certain level of assets to care for animals</a:t>
            </a:r>
          </a:p>
          <a:p>
            <a:pPr marL="457200" indent="-228600" defTabSz="914400" eaLnBrk="1" hangingPunct="1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More nutritionally-minded households may both be more likely to successfully adopt livestock and to better feed their children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321564" y="320040"/>
            <a:ext cx="11548872" cy="6217920"/>
          </a:xfrm>
          <a:prstGeom prst="rect">
            <a:avLst/>
          </a:prstGeom>
          <a:solidFill>
            <a:schemeClr val="dk1">
              <a:alpha val="14509"/>
            </a:schemeClr>
          </a:solidFill>
          <a:ln w="127000" cap="sq" cmpd="thinThick">
            <a:solidFill>
              <a:schemeClr val="dk1">
                <a:alpha val="941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6"/>
          <p:cNvSpPr txBox="1"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Returning to Our Causal Diagram</a:t>
            </a:r>
            <a:endParaRPr dirty="0"/>
          </a:p>
        </p:txBody>
      </p:sp>
      <p:sp>
        <p:nvSpPr>
          <p:cNvPr id="393" name="Google Shape;393;p16"/>
          <p:cNvSpPr txBox="1">
            <a:spLocks noGrp="1"/>
          </p:cNvSpPr>
          <p:nvPr>
            <p:ph type="body" idx="2"/>
          </p:nvPr>
        </p:nvSpPr>
        <p:spPr>
          <a:xfrm>
            <a:off x="6256020" y="2177456"/>
            <a:ext cx="5097780" cy="379574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550" t="-2245" r="-11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sldNum" idx="12"/>
          </p:nvPr>
        </p:nvSpPr>
        <p:spPr>
          <a:xfrm>
            <a:off x="8610600" y="61524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95" name="Google Shape;395;p16"/>
          <p:cNvCxnSpPr>
            <a:stCxn id="396" idx="1"/>
            <a:endCxn id="397" idx="2"/>
          </p:cNvCxnSpPr>
          <p:nvPr/>
        </p:nvCxnSpPr>
        <p:spPr>
          <a:xfrm rot="10800000">
            <a:off x="1629619" y="4075955"/>
            <a:ext cx="1325400" cy="11388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8" name="Google Shape;398;p16"/>
          <p:cNvCxnSpPr/>
          <p:nvPr/>
        </p:nvCxnSpPr>
        <p:spPr>
          <a:xfrm rot="10800000" flipH="1">
            <a:off x="3522111" y="4075840"/>
            <a:ext cx="1318200" cy="1138915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9" name="Google Shape;399;p16"/>
          <p:cNvCxnSpPr>
            <a:stCxn id="400" idx="3"/>
          </p:cNvCxnSpPr>
          <p:nvPr/>
        </p:nvCxnSpPr>
        <p:spPr>
          <a:xfrm>
            <a:off x="3561717" y="2448237"/>
            <a:ext cx="1278600" cy="10431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1" name="Google Shape;401;p16"/>
          <p:cNvCxnSpPr>
            <a:stCxn id="400" idx="1"/>
            <a:endCxn id="397" idx="0"/>
          </p:cNvCxnSpPr>
          <p:nvPr/>
        </p:nvCxnSpPr>
        <p:spPr>
          <a:xfrm flipH="1">
            <a:off x="1629619" y="2448237"/>
            <a:ext cx="1325400" cy="10431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2" name="Google Shape;402;p16"/>
          <p:cNvCxnSpPr>
            <a:endCxn id="403" idx="1"/>
          </p:cNvCxnSpPr>
          <p:nvPr/>
        </p:nvCxnSpPr>
        <p:spPr>
          <a:xfrm>
            <a:off x="3522067" y="3783605"/>
            <a:ext cx="1153500" cy="0"/>
          </a:xfrm>
          <a:prstGeom prst="straightConnector1">
            <a:avLst/>
          </a:prstGeom>
          <a:noFill/>
          <a:ln w="317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4" name="Google Shape;404;p16"/>
          <p:cNvCxnSpPr>
            <a:stCxn id="397" idx="3"/>
            <a:endCxn id="405" idx="1"/>
          </p:cNvCxnSpPr>
          <p:nvPr/>
        </p:nvCxnSpPr>
        <p:spPr>
          <a:xfrm>
            <a:off x="1933089" y="3783605"/>
            <a:ext cx="1021800" cy="0"/>
          </a:xfrm>
          <a:prstGeom prst="straightConnector1">
            <a:avLst/>
          </a:prstGeom>
          <a:noFill/>
          <a:ln w="317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7" name="Google Shape;397;p16"/>
          <p:cNvSpPr txBox="1"/>
          <p:nvPr/>
        </p:nvSpPr>
        <p:spPr>
          <a:xfrm>
            <a:off x="1326391" y="3491370"/>
            <a:ext cx="606698" cy="58447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6"/>
          <p:cNvSpPr txBox="1"/>
          <p:nvPr/>
        </p:nvSpPr>
        <p:spPr>
          <a:xfrm>
            <a:off x="2955019" y="3491370"/>
            <a:ext cx="606698" cy="58447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6"/>
          <p:cNvSpPr txBox="1"/>
          <p:nvPr/>
        </p:nvSpPr>
        <p:spPr>
          <a:xfrm>
            <a:off x="4675567" y="3491370"/>
            <a:ext cx="606698" cy="58447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6"/>
          <p:cNvSpPr txBox="1"/>
          <p:nvPr/>
        </p:nvSpPr>
        <p:spPr>
          <a:xfrm>
            <a:off x="2955019" y="4922519"/>
            <a:ext cx="606698" cy="58447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6"/>
          <p:cNvSpPr txBox="1"/>
          <p:nvPr/>
        </p:nvSpPr>
        <p:spPr>
          <a:xfrm>
            <a:off x="2955019" y="2156002"/>
            <a:ext cx="606698" cy="584471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2B152B-3BEC-5965-42FF-0213A9C621F4}"/>
              </a:ext>
            </a:extLst>
          </p:cNvPr>
          <p:cNvSpPr txBox="1"/>
          <p:nvPr/>
        </p:nvSpPr>
        <p:spPr>
          <a:xfrm>
            <a:off x="891396" y="5783094"/>
            <a:ext cx="6699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What would happen if you control for ‘M’ in your regression?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/>
          <p:cNvSpPr/>
          <p:nvPr/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8"/>
          <p:cNvSpPr/>
          <p:nvPr/>
        </p:nvSpPr>
        <p:spPr>
          <a:xfrm>
            <a:off x="321734" y="321733"/>
            <a:ext cx="11573488" cy="6214534"/>
          </a:xfrm>
          <a:prstGeom prst="rect">
            <a:avLst/>
          </a:prstGeom>
          <a:solidFill>
            <a:srgbClr val="3F3F3F"/>
          </a:solidFill>
          <a:ln w="127000" cap="sq" cmpd="thinThick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8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Calibri"/>
              <a:buNone/>
            </a:pPr>
            <a:r>
              <a:rPr lang="en-US" sz="5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Assumptions</a:t>
            </a:r>
            <a:endParaRPr dirty="0"/>
          </a:p>
        </p:txBody>
      </p:sp>
      <p:cxnSp>
        <p:nvCxnSpPr>
          <p:cNvPr id="201" name="Google Shape;201;p8"/>
          <p:cNvCxnSpPr/>
          <p:nvPr/>
        </p:nvCxnSpPr>
        <p:spPr>
          <a:xfrm>
            <a:off x="4724400" y="4109417"/>
            <a:ext cx="27432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2" name="Google Shape;202;p8"/>
          <p:cNvSpPr txBox="1">
            <a:spLocks noGrp="1"/>
          </p:cNvSpPr>
          <p:nvPr>
            <p:ph type="sldNum" idx="12"/>
          </p:nvPr>
        </p:nvSpPr>
        <p:spPr>
          <a:xfrm>
            <a:off x="8610600" y="615971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7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9"/>
          <p:cNvSpPr txBox="1"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SUTVA</a:t>
            </a:r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body" idx="1"/>
          </p:nvPr>
        </p:nvSpPr>
        <p:spPr>
          <a:xfrm>
            <a:off x="643468" y="2638043"/>
            <a:ext cx="3363974" cy="34156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904" t="-14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10" name="Google Shape;2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8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1" name="Google Shape;211;p9"/>
          <p:cNvCxnSpPr/>
          <p:nvPr/>
        </p:nvCxnSpPr>
        <p:spPr>
          <a:xfrm>
            <a:off x="6501752" y="1943220"/>
            <a:ext cx="2012932" cy="206222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212" name="Google Shape;212;p9"/>
          <p:cNvCxnSpPr/>
          <p:nvPr/>
        </p:nvCxnSpPr>
        <p:spPr>
          <a:xfrm>
            <a:off x="8445909" y="1901611"/>
            <a:ext cx="1796898" cy="2241838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213" name="Google Shape;213;p9"/>
          <p:cNvCxnSpPr/>
          <p:nvPr/>
        </p:nvCxnSpPr>
        <p:spPr>
          <a:xfrm>
            <a:off x="6530605" y="1967194"/>
            <a:ext cx="3547452" cy="2217864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miter lim="800000"/>
            <a:headEnd type="none" w="sm" len="sm"/>
            <a:tailEnd type="triangle" w="med" len="med"/>
          </a:ln>
        </p:spPr>
      </p:cxnSp>
      <p:grpSp>
        <p:nvGrpSpPr>
          <p:cNvPr id="214" name="Google Shape;214;p9"/>
          <p:cNvGrpSpPr/>
          <p:nvPr/>
        </p:nvGrpSpPr>
        <p:grpSpPr>
          <a:xfrm>
            <a:off x="6061055" y="946303"/>
            <a:ext cx="4320509" cy="1131306"/>
            <a:chOff x="5183047" y="1314139"/>
            <a:chExt cx="4320509" cy="1131306"/>
          </a:xfrm>
        </p:grpSpPr>
        <p:cxnSp>
          <p:nvCxnSpPr>
            <p:cNvPr id="215" name="Google Shape;215;p9"/>
            <p:cNvCxnSpPr/>
            <p:nvPr/>
          </p:nvCxnSpPr>
          <p:spPr>
            <a:xfrm>
              <a:off x="6272917" y="1891447"/>
              <a:ext cx="850392" cy="0"/>
            </a:xfrm>
            <a:prstGeom prst="straightConnector1">
              <a:avLst/>
            </a:prstGeom>
            <a:noFill/>
            <a:ln w="317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6" name="Google Shape;216;p9"/>
            <p:cNvCxnSpPr/>
            <p:nvPr/>
          </p:nvCxnSpPr>
          <p:spPr>
            <a:xfrm>
              <a:off x="8077431" y="1891447"/>
              <a:ext cx="848815" cy="0"/>
            </a:xfrm>
            <a:prstGeom prst="straightConnector1">
              <a:avLst/>
            </a:prstGeom>
            <a:noFill/>
            <a:ln w="317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17" name="Google Shape;217;p9"/>
            <p:cNvSpPr txBox="1"/>
            <p:nvPr/>
          </p:nvSpPr>
          <p:spPr>
            <a:xfrm>
              <a:off x="5183047" y="1314139"/>
              <a:ext cx="1124988" cy="110799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9"/>
            <p:cNvSpPr txBox="1"/>
            <p:nvPr/>
          </p:nvSpPr>
          <p:spPr>
            <a:xfrm>
              <a:off x="7230971" y="1314139"/>
              <a:ext cx="607014" cy="110799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r="-14995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9"/>
            <p:cNvSpPr txBox="1"/>
            <p:nvPr/>
          </p:nvSpPr>
          <p:spPr>
            <a:xfrm>
              <a:off x="8896542" y="1337449"/>
              <a:ext cx="607014" cy="110799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r="-799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9"/>
          <p:cNvGrpSpPr/>
          <p:nvPr/>
        </p:nvGrpSpPr>
        <p:grpSpPr>
          <a:xfrm>
            <a:off x="6252231" y="3926554"/>
            <a:ext cx="4320509" cy="1212931"/>
            <a:chOff x="5183047" y="1273327"/>
            <a:chExt cx="4320509" cy="1212931"/>
          </a:xfrm>
        </p:grpSpPr>
        <p:cxnSp>
          <p:nvCxnSpPr>
            <p:cNvPr id="221" name="Google Shape;221;p9"/>
            <p:cNvCxnSpPr/>
            <p:nvPr/>
          </p:nvCxnSpPr>
          <p:spPr>
            <a:xfrm>
              <a:off x="6272917" y="1891447"/>
              <a:ext cx="850392" cy="0"/>
            </a:xfrm>
            <a:prstGeom prst="straightConnector1">
              <a:avLst/>
            </a:prstGeom>
            <a:noFill/>
            <a:ln w="317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22" name="Google Shape;222;p9"/>
            <p:cNvCxnSpPr/>
            <p:nvPr/>
          </p:nvCxnSpPr>
          <p:spPr>
            <a:xfrm>
              <a:off x="8077431" y="1891447"/>
              <a:ext cx="848815" cy="0"/>
            </a:xfrm>
            <a:prstGeom prst="straightConnector1">
              <a:avLst/>
            </a:prstGeom>
            <a:noFill/>
            <a:ln w="317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23" name="Google Shape;223;p9"/>
            <p:cNvSpPr txBox="1"/>
            <p:nvPr/>
          </p:nvSpPr>
          <p:spPr>
            <a:xfrm>
              <a:off x="5183047" y="1273327"/>
              <a:ext cx="1123321" cy="1189621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 txBox="1"/>
            <p:nvPr/>
          </p:nvSpPr>
          <p:spPr>
            <a:xfrm>
              <a:off x="7230971" y="1273327"/>
              <a:ext cx="607014" cy="1189621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r="-1514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 txBox="1"/>
            <p:nvPr/>
          </p:nvSpPr>
          <p:spPr>
            <a:xfrm>
              <a:off x="8896542" y="1296637"/>
              <a:ext cx="607014" cy="1189621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r="-80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"/>
          <p:cNvSpPr/>
          <p:nvPr/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1" name="Google Shape;231;p10"/>
          <p:cNvSpPr/>
          <p:nvPr/>
        </p:nvSpPr>
        <p:spPr>
          <a:xfrm>
            <a:off x="321564" y="4782312"/>
            <a:ext cx="11548872" cy="1755648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2" name="Google Shape;232;p10"/>
          <p:cNvCxnSpPr/>
          <p:nvPr/>
        </p:nvCxnSpPr>
        <p:spPr>
          <a:xfrm rot="10800000">
            <a:off x="4059936" y="5237979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3" name="Google Shape;233;p10"/>
          <p:cNvSpPr txBox="1">
            <a:spLocks noGrp="1"/>
          </p:cNvSpPr>
          <p:nvPr>
            <p:ph type="sldNum" idx="12"/>
          </p:nvPr>
        </p:nvSpPr>
        <p:spPr>
          <a:xfrm>
            <a:off x="10534650" y="6556248"/>
            <a:ext cx="8191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0"/>
          <p:cNvSpPr/>
          <p:nvPr/>
        </p:nvSpPr>
        <p:spPr>
          <a:xfrm>
            <a:off x="336902" y="274056"/>
            <a:ext cx="11548872" cy="2785891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p10"/>
          <p:cNvGrpSpPr/>
          <p:nvPr/>
        </p:nvGrpSpPr>
        <p:grpSpPr>
          <a:xfrm>
            <a:off x="3505199" y="-1251871"/>
            <a:ext cx="5460422" cy="4421924"/>
            <a:chOff x="3505199" y="-1251871"/>
            <a:chExt cx="5460422" cy="4421924"/>
          </a:xfrm>
        </p:grpSpPr>
        <p:grpSp>
          <p:nvGrpSpPr>
            <p:cNvPr id="236" name="Google Shape;236;p10"/>
            <p:cNvGrpSpPr/>
            <p:nvPr/>
          </p:nvGrpSpPr>
          <p:grpSpPr>
            <a:xfrm>
              <a:off x="3759907" y="705621"/>
              <a:ext cx="4320509" cy="1131306"/>
              <a:chOff x="5183047" y="1314139"/>
              <a:chExt cx="4320509" cy="1131306"/>
            </a:xfrm>
          </p:grpSpPr>
          <p:cxnSp>
            <p:nvCxnSpPr>
              <p:cNvPr id="237" name="Google Shape;237;p10"/>
              <p:cNvCxnSpPr/>
              <p:nvPr/>
            </p:nvCxnSpPr>
            <p:spPr>
              <a:xfrm>
                <a:off x="6272917" y="1891447"/>
                <a:ext cx="850392" cy="0"/>
              </a:xfrm>
              <a:prstGeom prst="straightConnector1">
                <a:avLst/>
              </a:prstGeom>
              <a:noFill/>
              <a:ln w="317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238" name="Google Shape;238;p10"/>
              <p:cNvCxnSpPr/>
              <p:nvPr/>
            </p:nvCxnSpPr>
            <p:spPr>
              <a:xfrm>
                <a:off x="8077431" y="1891447"/>
                <a:ext cx="848815" cy="0"/>
              </a:xfrm>
              <a:prstGeom prst="straightConnector1">
                <a:avLst/>
              </a:prstGeom>
              <a:noFill/>
              <a:ln w="3175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39" name="Google Shape;239;p10"/>
              <p:cNvSpPr txBox="1"/>
              <p:nvPr/>
            </p:nvSpPr>
            <p:spPr>
              <a:xfrm>
                <a:off x="5183047" y="1314139"/>
                <a:ext cx="1124988" cy="1107996"/>
              </a:xfrm>
              <a:prstGeom prst="rect">
                <a:avLst/>
              </a:prstGeom>
              <a:blipFill rotWithShape="1">
                <a:blip r:embed="rId3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10"/>
              <p:cNvSpPr txBox="1"/>
              <p:nvPr/>
            </p:nvSpPr>
            <p:spPr>
              <a:xfrm>
                <a:off x="7230971" y="1314139"/>
                <a:ext cx="607014" cy="1107996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 r="-16158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10"/>
              <p:cNvSpPr txBox="1"/>
              <p:nvPr/>
            </p:nvSpPr>
            <p:spPr>
              <a:xfrm>
                <a:off x="8896542" y="1337449"/>
                <a:ext cx="607014" cy="1107996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 r="-7998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2" name="Google Shape;242;p10"/>
            <p:cNvSpPr/>
            <p:nvPr/>
          </p:nvSpPr>
          <p:spPr>
            <a:xfrm rot="9583455">
              <a:off x="3873210" y="-525254"/>
              <a:ext cx="4724400" cy="2968690"/>
            </a:xfrm>
            <a:prstGeom prst="arc">
              <a:avLst>
                <a:gd name="adj1" fmla="val 13716384"/>
                <a:gd name="adj2" fmla="val 0"/>
              </a:avLst>
            </a:prstGeom>
            <a:noFill/>
            <a:ln w="9525" cap="flat" cmpd="sng">
              <a:solidFill>
                <a:srgbClr val="002060"/>
              </a:solidFill>
              <a:prstDash val="lgDash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10"/>
          <p:cNvSpPr/>
          <p:nvPr/>
        </p:nvSpPr>
        <p:spPr>
          <a:xfrm>
            <a:off x="320040" y="3447288"/>
            <a:ext cx="11548872" cy="310896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0"/>
          <p:cNvSpPr txBox="1">
            <a:spLocks noGrp="1"/>
          </p:cNvSpPr>
          <p:nvPr>
            <p:ph type="title"/>
          </p:nvPr>
        </p:nvSpPr>
        <p:spPr>
          <a:xfrm>
            <a:off x="634746" y="4480561"/>
            <a:ext cx="3432048" cy="1344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Unconfoundedness</a:t>
            </a:r>
            <a:endParaRPr/>
          </a:p>
        </p:txBody>
      </p:sp>
      <p:sp>
        <p:nvSpPr>
          <p:cNvPr id="245" name="Google Shape;245;p10"/>
          <p:cNvSpPr txBox="1">
            <a:spLocks noGrp="1"/>
          </p:cNvSpPr>
          <p:nvPr>
            <p:ph type="body" idx="1"/>
          </p:nvPr>
        </p:nvSpPr>
        <p:spPr>
          <a:xfrm>
            <a:off x="4191001" y="3669547"/>
            <a:ext cx="7543798" cy="268553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1291" t="-2266" r="-320" b="-158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1347</Words>
  <Application>Microsoft Office PowerPoint</Application>
  <PresentationFormat>Widescreen</PresentationFormat>
  <Paragraphs>150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Cambria Math</vt:lpstr>
      <vt:lpstr>Twentieth Century</vt:lpstr>
      <vt:lpstr>Office Theme</vt:lpstr>
      <vt:lpstr>1_Office Theme</vt:lpstr>
      <vt:lpstr>2_Office Theme</vt:lpstr>
      <vt:lpstr>3_Office Theme</vt:lpstr>
      <vt:lpstr>4_Office Theme</vt:lpstr>
      <vt:lpstr>Directed Acyclic Graph (DAG)</vt:lpstr>
      <vt:lpstr>Understanding Causal Pathways</vt:lpstr>
      <vt:lpstr>About DAGs…</vt:lpstr>
      <vt:lpstr>An Example: Agroforestry </vt:lpstr>
      <vt:lpstr>An Example: Livestock </vt:lpstr>
      <vt:lpstr>Returning to Our Causal Diagram</vt:lpstr>
      <vt:lpstr>Assumptions</vt:lpstr>
      <vt:lpstr>SUTVA</vt:lpstr>
      <vt:lpstr>Unconfoundedness</vt:lpstr>
      <vt:lpstr>Some examples from Development Economics</vt:lpstr>
      <vt:lpstr>Agriculture</vt:lpstr>
      <vt:lpstr>Insurance</vt:lpstr>
      <vt:lpstr>Credit</vt:lpstr>
      <vt:lpstr>Income &amp; Poverty</vt:lpstr>
      <vt:lpstr>Income &amp; Poverty</vt:lpstr>
      <vt:lpstr>Health and Education</vt:lpstr>
      <vt:lpstr>Protected Areas and Income</vt:lpstr>
      <vt:lpstr>PowerPoint Presentation</vt:lpstr>
      <vt:lpstr>Brodie et al (2023)</vt:lpstr>
      <vt:lpstr>Other issues</vt:lpstr>
      <vt:lpstr>Treatment Estimates of Indonesian Parks</vt:lpstr>
      <vt:lpstr>Treatment Estimates of Indonesian Parks</vt:lpstr>
      <vt:lpstr>Validity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Kathy Baylis</dc:creator>
  <cp:lastModifiedBy>Kathy Baylis</cp:lastModifiedBy>
  <cp:revision>9</cp:revision>
  <dcterms:created xsi:type="dcterms:W3CDTF">2024-10-08T16:20:43Z</dcterms:created>
  <dcterms:modified xsi:type="dcterms:W3CDTF">2024-10-09T15:19:30Z</dcterms:modified>
</cp:coreProperties>
</file>