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103"/>
  </p:notesMasterIdLst>
  <p:handoutMasterIdLst>
    <p:handoutMasterId r:id="rId104"/>
  </p:handoutMasterIdLst>
  <p:sldIdLst>
    <p:sldId id="441" r:id="rId8"/>
    <p:sldId id="421" r:id="rId9"/>
    <p:sldId id="269" r:id="rId10"/>
    <p:sldId id="284" r:id="rId11"/>
    <p:sldId id="371" r:id="rId12"/>
    <p:sldId id="356" r:id="rId13"/>
    <p:sldId id="290" r:id="rId14"/>
    <p:sldId id="291" r:id="rId15"/>
    <p:sldId id="292" r:id="rId16"/>
    <p:sldId id="293" r:id="rId17"/>
    <p:sldId id="262" r:id="rId18"/>
    <p:sldId id="266" r:id="rId19"/>
    <p:sldId id="264" r:id="rId20"/>
    <p:sldId id="267" r:id="rId21"/>
    <p:sldId id="342" r:id="rId22"/>
    <p:sldId id="362" r:id="rId23"/>
    <p:sldId id="343" r:id="rId24"/>
    <p:sldId id="344" r:id="rId25"/>
    <p:sldId id="357" r:id="rId26"/>
    <p:sldId id="358" r:id="rId27"/>
    <p:sldId id="347" r:id="rId28"/>
    <p:sldId id="352" r:id="rId29"/>
    <p:sldId id="353" r:id="rId30"/>
    <p:sldId id="433" r:id="rId31"/>
    <p:sldId id="380" r:id="rId32"/>
    <p:sldId id="381" r:id="rId33"/>
    <p:sldId id="382" r:id="rId34"/>
    <p:sldId id="383" r:id="rId35"/>
    <p:sldId id="384" r:id="rId36"/>
    <p:sldId id="404" r:id="rId37"/>
    <p:sldId id="385" r:id="rId38"/>
    <p:sldId id="399" r:id="rId39"/>
    <p:sldId id="400" r:id="rId40"/>
    <p:sldId id="401" r:id="rId41"/>
    <p:sldId id="402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40" r:id="rId59"/>
    <p:sldId id="434" r:id="rId60"/>
    <p:sldId id="435" r:id="rId61"/>
    <p:sldId id="285" r:id="rId62"/>
    <p:sldId id="296" r:id="rId63"/>
    <p:sldId id="297" r:id="rId64"/>
    <p:sldId id="275" r:id="rId65"/>
    <p:sldId id="276" r:id="rId66"/>
    <p:sldId id="270" r:id="rId67"/>
    <p:sldId id="268" r:id="rId68"/>
    <p:sldId id="287" r:id="rId69"/>
    <p:sldId id="436" r:id="rId70"/>
    <p:sldId id="298" r:id="rId71"/>
    <p:sldId id="257" r:id="rId72"/>
    <p:sldId id="437" r:id="rId73"/>
    <p:sldId id="286" r:id="rId74"/>
    <p:sldId id="259" r:id="rId75"/>
    <p:sldId id="300" r:id="rId76"/>
    <p:sldId id="438" r:id="rId77"/>
    <p:sldId id="263" r:id="rId78"/>
    <p:sldId id="299" r:id="rId79"/>
    <p:sldId id="278" r:id="rId80"/>
    <p:sldId id="279" r:id="rId81"/>
    <p:sldId id="277" r:id="rId82"/>
    <p:sldId id="295" r:id="rId83"/>
    <p:sldId id="281" r:id="rId84"/>
    <p:sldId id="439" r:id="rId85"/>
    <p:sldId id="341" r:id="rId86"/>
    <p:sldId id="339" r:id="rId87"/>
    <p:sldId id="373" r:id="rId88"/>
    <p:sldId id="304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258" r:id="rId99"/>
    <p:sldId id="372" r:id="rId100"/>
    <p:sldId id="403" r:id="rId101"/>
    <p:sldId id="423" r:id="rId10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799"/>
    <a:srgbClr val="7E2DA3"/>
    <a:srgbClr val="990033"/>
    <a:srgbClr val="FF6201"/>
    <a:srgbClr val="FF9900"/>
    <a:srgbClr val="003300"/>
    <a:srgbClr val="009900"/>
    <a:srgbClr val="FDA403"/>
    <a:srgbClr val="0099CC"/>
    <a:srgbClr val="9B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82435" autoAdjust="0"/>
  </p:normalViewPr>
  <p:slideViewPr>
    <p:cSldViewPr snapToGrid="0">
      <p:cViewPr>
        <p:scale>
          <a:sx n="101" d="100"/>
          <a:sy n="101" d="100"/>
        </p:scale>
        <p:origin x="172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07" Type="http://schemas.openxmlformats.org/officeDocument/2006/relationships/theme" Target="theme/theme1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ylis\Documents\June16\resultsJul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aylis\Documents\June16\resultsJul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aylis\Documents\June16\resultsJul2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93837726805907E-2"/>
          <c:y val="3.7030573880967581E-2"/>
          <c:w val="0.86505568560686674"/>
          <c:h val="0.89719889180519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results!$AL$17</c:f>
              <c:strCache>
                <c:ptCount val="1"/>
                <c:pt idx="0">
                  <c:v>Avoided Forest Degradation (%)</c:v>
                </c:pt>
              </c:strCache>
            </c:strRef>
          </c:tx>
          <c:spPr>
            <a:solidFill>
              <a:srgbClr val="3C943C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AD6B-4CE6-9F71-8CDF42C2051C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D6B-4CE6-9F71-8CDF42C2051C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AD6B-4CE6-9F71-8CDF42C2051C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AD6B-4CE6-9F71-8CDF42C2051C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results!$AM$17:$AQ$17</c:f>
              <c:numCache>
                <c:formatCode>0.0</c:formatCode>
                <c:ptCount val="5"/>
                <c:pt idx="0">
                  <c:v>-10.364425235729337</c:v>
                </c:pt>
                <c:pt idx="1">
                  <c:v>-4.7427690032621532</c:v>
                </c:pt>
                <c:pt idx="2">
                  <c:v>3.3185038536435334</c:v>
                </c:pt>
                <c:pt idx="3">
                  <c:v>11.548803487790668</c:v>
                </c:pt>
                <c:pt idx="4">
                  <c:v>15.865015645482057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6B-4CE6-9F71-8CDF42C2051C}"/>
            </c:ext>
          </c:extLst>
        </c:ser>
        <c:ser>
          <c:idx val="1"/>
          <c:order val="1"/>
          <c:tx>
            <c:strRef>
              <c:f>results!$AL$18</c:f>
              <c:strCache>
                <c:ptCount val="1"/>
                <c:pt idx="0">
                  <c:v>Avoided Deforestation (%)</c:v>
                </c:pt>
              </c:strCache>
            </c:strRef>
          </c:tx>
          <c:spPr>
            <a:solidFill>
              <a:srgbClr val="8BE024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AD6B-4CE6-9F71-8CDF42C2051C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AD6B-4CE6-9F71-8CDF42C2051C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E-AD6B-4CE6-9F71-8CDF42C2051C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0-AD6B-4CE6-9F71-8CDF42C2051C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results!$AM$18:$AQ$18</c:f>
              <c:numCache>
                <c:formatCode>0.0</c:formatCode>
                <c:ptCount val="5"/>
                <c:pt idx="0">
                  <c:v>-5.5030299427517271</c:v>
                </c:pt>
                <c:pt idx="1">
                  <c:v>-6.0830784362469057</c:v>
                </c:pt>
                <c:pt idx="2">
                  <c:v>-0.47686246005411442</c:v>
                </c:pt>
                <c:pt idx="3">
                  <c:v>2.6360907253488377</c:v>
                </c:pt>
                <c:pt idx="4">
                  <c:v>4.2875739021411414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D6B-4CE6-9F71-8CDF42C20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97832"/>
        <c:axId val="255852624"/>
      </c:barChart>
      <c:catAx>
        <c:axId val="207097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852624"/>
        <c:crosses val="autoZero"/>
        <c:auto val="1"/>
        <c:lblAlgn val="ctr"/>
        <c:lblOffset val="100"/>
        <c:noMultiLvlLbl val="0"/>
      </c:catAx>
      <c:valAx>
        <c:axId val="2558526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7097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75213967819251"/>
          <c:y val="0.10596403490104279"/>
          <c:w val="0.51192844916124558"/>
          <c:h val="0.15091792579981581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9238845144359"/>
          <c:y val="3.0273742190676991E-2"/>
          <c:w val="0.86505568560686674"/>
          <c:h val="0.89719889180519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results!$AL$17</c:f>
              <c:strCache>
                <c:ptCount val="1"/>
                <c:pt idx="0">
                  <c:v>Avoided Forest Degradation (%)</c:v>
                </c:pt>
              </c:strCache>
            </c:strRef>
          </c:tx>
          <c:spPr>
            <a:solidFill>
              <a:srgbClr val="3C943C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854E-45B9-828A-C7A5C6772FE8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54E-45B9-828A-C7A5C6772FE8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854E-45B9-828A-C7A5C6772FE8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results!$AM$17:$AQ$17</c:f>
              <c:numCache>
                <c:formatCode>0.0</c:formatCode>
                <c:ptCount val="5"/>
                <c:pt idx="0">
                  <c:v>-10.364425235729337</c:v>
                </c:pt>
                <c:pt idx="1">
                  <c:v>-4.7427690032621532</c:v>
                </c:pt>
                <c:pt idx="2">
                  <c:v>3.3185038536435334</c:v>
                </c:pt>
                <c:pt idx="3">
                  <c:v>11.548803487790668</c:v>
                </c:pt>
                <c:pt idx="4">
                  <c:v>15.865015645482057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4E-45B9-828A-C7A5C6772FE8}"/>
            </c:ext>
          </c:extLst>
        </c:ser>
        <c:ser>
          <c:idx val="1"/>
          <c:order val="1"/>
          <c:tx>
            <c:strRef>
              <c:f>results!$AL$18</c:f>
              <c:strCache>
                <c:ptCount val="1"/>
                <c:pt idx="0">
                  <c:v>Avoided Deforestation (%)</c:v>
                </c:pt>
              </c:strCache>
            </c:strRef>
          </c:tx>
          <c:spPr>
            <a:solidFill>
              <a:srgbClr val="8BE024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854E-45B9-828A-C7A5C6772FE8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854E-45B9-828A-C7A5C6772FE8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854E-45B9-828A-C7A5C6772FE8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results!$AM$18:$AQ$18</c:f>
              <c:numCache>
                <c:formatCode>0.0</c:formatCode>
                <c:ptCount val="5"/>
                <c:pt idx="0">
                  <c:v>-5.5030299427517271</c:v>
                </c:pt>
                <c:pt idx="1">
                  <c:v>-6.0830784362469057</c:v>
                </c:pt>
                <c:pt idx="2">
                  <c:v>-0.47686246005411442</c:v>
                </c:pt>
                <c:pt idx="3">
                  <c:v>2.6360907253488377</c:v>
                </c:pt>
                <c:pt idx="4">
                  <c:v>4.2875739021411414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4E-45B9-828A-C7A5C677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848704"/>
        <c:axId val="255847920"/>
      </c:barChart>
      <c:catAx>
        <c:axId val="25584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847920"/>
        <c:crosses val="autoZero"/>
        <c:auto val="1"/>
        <c:lblAlgn val="ctr"/>
        <c:lblOffset val="100"/>
        <c:noMultiLvlLbl val="0"/>
      </c:catAx>
      <c:valAx>
        <c:axId val="2558479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584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914344402601872"/>
          <c:y val="9.470277363978151E-2"/>
          <c:w val="0.49163859408878235"/>
          <c:h val="0.14190891679080683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9238845144359"/>
          <c:y val="3.0273742190676963E-2"/>
          <c:w val="0.86505568560686674"/>
          <c:h val="0.89719889180519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results!$AL$17</c:f>
              <c:strCache>
                <c:ptCount val="1"/>
                <c:pt idx="0">
                  <c:v>Avoided Forest Degradation (%)</c:v>
                </c:pt>
              </c:strCache>
            </c:strRef>
          </c:tx>
          <c:spPr>
            <a:solidFill>
              <a:srgbClr val="3C943C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EFC4-4CA8-BB95-AD1DE4C0AF90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FC4-4CA8-BB95-AD1DE4C0AF90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results!$AM$17:$AQ$17</c:f>
              <c:numCache>
                <c:formatCode>0.0</c:formatCode>
                <c:ptCount val="5"/>
                <c:pt idx="0">
                  <c:v>-10.364425235729337</c:v>
                </c:pt>
                <c:pt idx="1">
                  <c:v>-4.7427690032621532</c:v>
                </c:pt>
                <c:pt idx="2">
                  <c:v>3.3185038536435334</c:v>
                </c:pt>
                <c:pt idx="3">
                  <c:v>11.548803487790668</c:v>
                </c:pt>
                <c:pt idx="4">
                  <c:v>15.865015645482057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C4-4CA8-BB95-AD1DE4C0AF90}"/>
            </c:ext>
          </c:extLst>
        </c:ser>
        <c:ser>
          <c:idx val="1"/>
          <c:order val="1"/>
          <c:tx>
            <c:strRef>
              <c:f>results!$AL$18</c:f>
              <c:strCache>
                <c:ptCount val="1"/>
                <c:pt idx="0">
                  <c:v>Avoided Deforestation (%)</c:v>
                </c:pt>
              </c:strCache>
            </c:strRef>
          </c:tx>
          <c:spPr>
            <a:solidFill>
              <a:srgbClr val="8BE024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6-EFC4-4CA8-BB95-AD1DE4C0AF90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FC4-4CA8-BB95-AD1DE4C0AF90}"/>
              </c:ext>
            </c:extLst>
          </c:dPt>
          <c:cat>
            <c:strRef>
              <c:f>results!$AM$8:$AQ$8</c:f>
              <c:strCache>
                <c:ptCount val="5"/>
                <c:pt idx="0">
                  <c:v>Model 0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  <c:pt idx="4">
                  <c:v>Model 4</c:v>
                </c:pt>
              </c:strCache>
            </c:strRef>
          </c:cat>
          <c:val>
            <c:numRef>
              <c:f>results!$AM$18:$AQ$18</c:f>
              <c:numCache>
                <c:formatCode>0.0</c:formatCode>
                <c:ptCount val="5"/>
                <c:pt idx="0">
                  <c:v>-5.5030299427517271</c:v>
                </c:pt>
                <c:pt idx="1">
                  <c:v>-6.0830784362469057</c:v>
                </c:pt>
                <c:pt idx="2">
                  <c:v>-0.47686246005411442</c:v>
                </c:pt>
                <c:pt idx="3">
                  <c:v>2.6360907253488377</c:v>
                </c:pt>
                <c:pt idx="4">
                  <c:v>4.2875739021411414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C4-4CA8-BB95-AD1DE4C0A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849880"/>
        <c:axId val="255854584"/>
      </c:barChart>
      <c:catAx>
        <c:axId val="255849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854584"/>
        <c:crosses val="autoZero"/>
        <c:auto val="1"/>
        <c:lblAlgn val="ctr"/>
        <c:lblOffset val="100"/>
        <c:noMultiLvlLbl val="0"/>
      </c:catAx>
      <c:valAx>
        <c:axId val="2558545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5849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75213967819251"/>
          <c:y val="6.767574661275437E-2"/>
          <c:w val="0.50902989843660862"/>
          <c:h val="0.16217918706107681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38411853658258"/>
          <c:y val="5.446470236643712E-2"/>
          <c:w val="0.87870224306160849"/>
          <c:h val="0.84078491815831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Within 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plus>
            <c:min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</a:ln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Sheet1!$H$3:$L$3</c:f>
              <c:numCache>
                <c:formatCode>General</c:formatCode>
                <c:ptCount val="5"/>
                <c:pt idx="0">
                  <c:v>-35.9</c:v>
                </c:pt>
                <c:pt idx="1">
                  <c:v>-19.71</c:v>
                </c:pt>
                <c:pt idx="2">
                  <c:v>-21.56</c:v>
                </c:pt>
                <c:pt idx="3">
                  <c:v>-13.31</c:v>
                </c:pt>
                <c:pt idx="4">
                  <c:v>-9.2100000000000009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0-4D7B-A368-CD7CA57E7EDF}"/>
            </c:ext>
          </c:extLst>
        </c:ser>
        <c:ser>
          <c:idx val="5"/>
          <c:order val="1"/>
          <c:tx>
            <c:strRef>
              <c:f>Sheet1!$G$11</c:f>
              <c:strCache>
                <c:ptCount val="1"/>
                <c:pt idx="0">
                  <c:v>"Nearby" Districts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plus>
            <c:min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minus>
            <c:spPr>
              <a:ln w="25400">
                <a:noFill/>
              </a:ln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Sheet1!$H$11:$L$11</c:f>
              <c:numCache>
                <c:formatCode>General</c:formatCode>
                <c:ptCount val="5"/>
                <c:pt idx="0">
                  <c:v>55.48</c:v>
                </c:pt>
                <c:pt idx="1">
                  <c:v>-48.78</c:v>
                </c:pt>
                <c:pt idx="2">
                  <c:v>-56.75</c:v>
                </c:pt>
                <c:pt idx="3">
                  <c:v>37.9</c:v>
                </c:pt>
                <c:pt idx="4">
                  <c:v>-36.83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0-4D7B-A368-CD7CA57E7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61856"/>
        <c:axId val="179662248"/>
      </c:barChart>
      <c:catAx>
        <c:axId val="17966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740000"/>
          <a:lstStyle/>
          <a:p>
            <a:pPr>
              <a:defRPr sz="1400" b="1"/>
            </a:pPr>
            <a:endParaRPr lang="en-US"/>
          </a:p>
        </c:txPr>
        <c:crossAx val="179662248"/>
        <c:crosses val="autoZero"/>
        <c:auto val="1"/>
        <c:lblAlgn val="ctr"/>
        <c:lblOffset val="100"/>
        <c:noMultiLvlLbl val="0"/>
      </c:catAx>
      <c:valAx>
        <c:axId val="179662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Loss in Forest Cover (ha)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vs.control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66185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38411853658258"/>
          <c:y val="5.446470236643712E-2"/>
          <c:w val="0.87870224306160849"/>
          <c:h val="0.84078491815831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Within 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plus>
            <c:min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</a:ln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Sheet1!$H$3:$L$3</c:f>
              <c:numCache>
                <c:formatCode>General</c:formatCode>
                <c:ptCount val="5"/>
                <c:pt idx="0">
                  <c:v>-35.9</c:v>
                </c:pt>
                <c:pt idx="1">
                  <c:v>-19.71</c:v>
                </c:pt>
                <c:pt idx="2">
                  <c:v>-21.56</c:v>
                </c:pt>
                <c:pt idx="3">
                  <c:v>-13.31</c:v>
                </c:pt>
                <c:pt idx="4">
                  <c:v>-9.2100000000000009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3-4008-9BD4-EF1E57E1A44C}"/>
            </c:ext>
          </c:extLst>
        </c:ser>
        <c:ser>
          <c:idx val="5"/>
          <c:order val="1"/>
          <c:tx>
            <c:strRef>
              <c:f>Sheet1!$G$11</c:f>
              <c:strCache>
                <c:ptCount val="1"/>
                <c:pt idx="0">
                  <c:v>"Nearby" Districts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plus>
            <c:min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minus>
            <c:spPr>
              <a:ln w="25400"/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Sheet1!$H$11:$L$11</c:f>
              <c:numCache>
                <c:formatCode>General</c:formatCode>
                <c:ptCount val="5"/>
                <c:pt idx="0">
                  <c:v>55.48</c:v>
                </c:pt>
                <c:pt idx="1">
                  <c:v>-48.78</c:v>
                </c:pt>
                <c:pt idx="2">
                  <c:v>-56.75</c:v>
                </c:pt>
                <c:pt idx="3">
                  <c:v>37.9</c:v>
                </c:pt>
                <c:pt idx="4">
                  <c:v>-36.83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3-4008-9BD4-EF1E57E1A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75480"/>
        <c:axId val="181075872"/>
      </c:barChart>
      <c:catAx>
        <c:axId val="181075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740000"/>
          <a:lstStyle/>
          <a:p>
            <a:pPr>
              <a:defRPr sz="1400" b="1"/>
            </a:pPr>
            <a:endParaRPr lang="en-US"/>
          </a:p>
        </c:txPr>
        <c:crossAx val="181075872"/>
        <c:crosses val="autoZero"/>
        <c:auto val="1"/>
        <c:lblAlgn val="ctr"/>
        <c:lblOffset val="100"/>
        <c:noMultiLvlLbl val="0"/>
      </c:catAx>
      <c:valAx>
        <c:axId val="18107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Loss in Forest Cover (ha)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vs.control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07548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0.47826</cdr:x>
      <cdr:y>0.58108</cdr:y>
    </cdr:from>
    <cdr:to>
      <cdr:x>0.94783</cdr:x>
      <cdr:y>0.64865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91001" y="3276594"/>
          <a:ext cx="4114834" cy="381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0.12174</cdr:x>
      <cdr:y>0.57432</cdr:y>
    </cdr:from>
    <cdr:to>
      <cdr:x>0.25072</cdr:x>
      <cdr:y>0.63288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066800" y="3238500"/>
          <a:ext cx="1130300" cy="330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0.64348</cdr:x>
      <cdr:y>0.58108</cdr:y>
    </cdr:from>
    <cdr:to>
      <cdr:x>0.94783</cdr:x>
      <cdr:y>0.64865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1" y="3276594"/>
          <a:ext cx="2667034" cy="381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0.81739</cdr:x>
      <cdr:y>0.58108</cdr:y>
    </cdr:from>
    <cdr:to>
      <cdr:x>0.94783</cdr:x>
      <cdr:y>0.64865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162800" y="3276600"/>
          <a:ext cx="1143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0.12899</cdr:x>
      <cdr:y>0.56982</cdr:y>
    </cdr:from>
    <cdr:to>
      <cdr:x>0.26667</cdr:x>
      <cdr:y>0.63063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30300" y="3213100"/>
          <a:ext cx="1206500" cy="342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608" y="0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608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B47CBE16-184D-4422-A96D-E30C832EE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5643A-44C9-4C64-93CA-F30EEDD5668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4E19-24AA-4420-81D5-70DFBFA7F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Special</a:t>
            </a:r>
            <a:r>
              <a:rPr lang="en-US" baseline="0" dirty="0"/>
              <a:t> attention to program evaluation</a:t>
            </a:r>
          </a:p>
          <a:p>
            <a:r>
              <a:rPr lang="en-US" baseline="0" dirty="0"/>
              <a:t>Want to convince you that it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Andres – can you update?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</a:t>
            </a:r>
            <a:r>
              <a:rPr lang="en-US" baseline="0" dirty="0"/>
              <a:t> we’d expect to see spatial ‘issues’ with spatial data, but RCTs should solve those, right??</a:t>
            </a:r>
          </a:p>
          <a:p>
            <a:r>
              <a:rPr lang="en-US" baseline="0" dirty="0"/>
              <a:t>**Find RCT references that might be affected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OLS</a:t>
            </a:r>
          </a:p>
          <a:p>
            <a:pPr marL="228600" indent="-228600">
              <a:buAutoNum type="arabicParenBoth"/>
            </a:pPr>
            <a:r>
              <a:rPr lang="en-US" dirty="0"/>
              <a:t>OLS w. clustered errors</a:t>
            </a:r>
          </a:p>
          <a:p>
            <a:pPr marL="228600" indent="-228600">
              <a:buAutoNum type="arabicParenBoth"/>
            </a:pPr>
            <a:r>
              <a:rPr lang="en-US" dirty="0"/>
              <a:t>OLS</a:t>
            </a:r>
            <a:r>
              <a:rPr lang="en-US" baseline="0" dirty="0"/>
              <a:t> taking spatial relations into account</a:t>
            </a:r>
          </a:p>
          <a:p>
            <a:pPr marL="0" indent="0">
              <a:buNone/>
            </a:pPr>
            <a:r>
              <a:rPr lang="en-US" baseline="0" dirty="0"/>
              <a:t>*q for Andres – why is the distribution so wide?  So the estimates listed here are not using the </a:t>
            </a:r>
            <a:r>
              <a:rPr lang="en-US" baseline="0" dirty="0" err="1"/>
              <a:t>boostraped</a:t>
            </a:r>
            <a:r>
              <a:rPr lang="en-US" baseline="0" dirty="0"/>
              <a:t> </a:t>
            </a:r>
            <a:r>
              <a:rPr lang="en-US" baseline="0" dirty="0" err="1"/>
              <a:t>Se’s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Randomize</a:t>
            </a:r>
            <a:r>
              <a:rPr lang="en-US" baseline="0" dirty="0"/>
              <a:t> within districts (stratified sampling of villages)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what this means for estimating treatment: Who is the appropriate control?  Spillover </a:t>
            </a:r>
            <a:r>
              <a:rPr lang="en-US" baseline="0" dirty="0"/>
              <a:t>effects of CCTs</a:t>
            </a:r>
          </a:p>
          <a:p>
            <a:r>
              <a:rPr lang="en-US" baseline="0" dirty="0"/>
              <a:t>Find substantial spillover effects of a women’s empowerment program in India.</a:t>
            </a:r>
          </a:p>
          <a:p>
            <a:r>
              <a:rPr lang="en-US" baseline="0" dirty="0"/>
              <a:t>When do you change social norms</a:t>
            </a:r>
          </a:p>
          <a:p>
            <a:r>
              <a:rPr lang="en-US" baseline="0" dirty="0"/>
              <a:t>Note – who gets the program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what this means for estimating treatment: Who is the appropriate control?  Spillover </a:t>
            </a:r>
            <a:r>
              <a:rPr lang="en-US" baseline="0" dirty="0"/>
              <a:t>effects of CCTs</a:t>
            </a:r>
          </a:p>
          <a:p>
            <a:r>
              <a:rPr lang="en-US" baseline="0" dirty="0"/>
              <a:t>Find substantial spillover effects of a women’s empowerment program in India.</a:t>
            </a:r>
          </a:p>
          <a:p>
            <a:r>
              <a:rPr lang="en-US" baseline="0" dirty="0"/>
              <a:t>When do you change social norms</a:t>
            </a:r>
          </a:p>
          <a:p>
            <a:r>
              <a:rPr lang="en-US" baseline="0" dirty="0"/>
              <a:t>Note – who gets the program matters</a:t>
            </a:r>
          </a:p>
          <a:p>
            <a:r>
              <a:rPr lang="en-US" baseline="0" dirty="0"/>
              <a:t>Note – even comparing treated woman in first village to her counterpart in second village, will underestimate the effect of the program b/c ignoring spillovers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one wanted to look at the effect of having a republican-controlled</a:t>
            </a:r>
            <a:r>
              <a:rPr lang="en-US" baseline="0" dirty="0"/>
              <a:t> state legislature on federal election outcomes, so used a 50% vote cut-off as the discontinuity at the boundary.  But media markets are diffuse – probably a spatial error if not a 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9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references</a:t>
            </a:r>
          </a:p>
          <a:p>
            <a:r>
              <a:rPr lang="en-US" dirty="0"/>
              <a:t>*Andres – can</a:t>
            </a:r>
            <a:r>
              <a:rPr lang="en-US" baseline="0" dirty="0"/>
              <a:t> you code this up?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 baseline="0" dirty="0"/>
              <a:t> down to 1m resolution – can literally lose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22DF-17F8-43EF-82F8-84D5C70FC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20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things – issues with T;</a:t>
            </a:r>
            <a:r>
              <a:rPr lang="en-US" baseline="0" dirty="0"/>
              <a:t> spatial correlation is making things worse in X.  Errors in variables can get smoothed away with aggregation if it is truly random.  But if the noise is not random </a:t>
            </a:r>
            <a:r>
              <a:rPr lang="en-US" baseline="0"/>
              <a:t>and the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22DF-17F8-43EF-82F8-84D5C70FC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Location: land</a:t>
            </a:r>
            <a:r>
              <a:rPr lang="en-US" baseline="0" dirty="0"/>
              <a:t> heterogeneity</a:t>
            </a:r>
          </a:p>
          <a:p>
            <a:r>
              <a:rPr lang="en-US" baseline="0" dirty="0"/>
              <a:t>Ag</a:t>
            </a:r>
          </a:p>
          <a:p>
            <a:r>
              <a:rPr lang="en-US" baseline="0" dirty="0"/>
              <a:t>Environment</a:t>
            </a:r>
          </a:p>
          <a:p>
            <a:r>
              <a:rPr lang="en-US" baseline="0" dirty="0"/>
              <a:t>Internet startup in San Francisco</a:t>
            </a:r>
          </a:p>
          <a:p>
            <a:r>
              <a:rPr lang="en-US" baseline="0" dirty="0"/>
              <a:t>Position in a social network</a:t>
            </a:r>
          </a:p>
          <a:p>
            <a:endParaRPr lang="en-US" dirty="0"/>
          </a:p>
          <a:p>
            <a:r>
              <a:rPr lang="en-US" dirty="0"/>
              <a:t>Context: social norms and women’s empowerment</a:t>
            </a:r>
            <a:r>
              <a:rPr lang="en-US" baseline="0" dirty="0"/>
              <a:t> program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the </a:t>
            </a:r>
            <a:r>
              <a:rPr lang="en-US" dirty="0" err="1"/>
              <a:t>neighbours</a:t>
            </a:r>
            <a:r>
              <a:rPr lang="en-US" dirty="0"/>
              <a:t> do,</a:t>
            </a:r>
            <a:r>
              <a:rPr lang="en-US" baseline="0" dirty="0"/>
              <a:t>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8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Case 3: </a:t>
            </a:r>
            <a:r>
              <a:rPr lang="en-US" baseline="0" dirty="0"/>
              <a:t>(X) berry location is NOT spatially random, but follows some unknown positive spatial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8B5BC-30E9-4104-A4A4-07CC50F18A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31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</a:t>
            </a:r>
            <a:r>
              <a:rPr lang="en-US" baseline="0" dirty="0"/>
              <a:t> always an underestimate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22DF-17F8-43EF-82F8-84D5C70FCA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75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heterogeneity and (</a:t>
            </a:r>
            <a:r>
              <a:rPr lang="en-US" dirty="0" err="1"/>
              <a:t>behavioural</a:t>
            </a:r>
            <a:r>
              <a:rPr lang="en-US" dirty="0"/>
              <a:t>)</a:t>
            </a:r>
            <a:r>
              <a:rPr lang="en-US" baseline="0" dirty="0"/>
              <a:t> leakage</a:t>
            </a:r>
          </a:p>
          <a:p>
            <a:r>
              <a:rPr lang="en-US" baseline="0" dirty="0"/>
              <a:t>Have pre (2000) and post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6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1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3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41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1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7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7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7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issues in terms of unit of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7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Lag: guilt</a:t>
            </a:r>
          </a:p>
          <a:p>
            <a:r>
              <a:rPr lang="en-US" dirty="0"/>
              <a:t>Error: tree dumps leaves at the</a:t>
            </a:r>
            <a:r>
              <a:rPr lang="en-US" baseline="0" dirty="0"/>
              <a:t>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Outcome depends on some spatially-correlated unobservable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>
                <a:cs typeface="Arial" charset="0"/>
              </a:rPr>
              <a:t>+ X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ε</a:t>
            </a:r>
            <a:r>
              <a:rPr lang="en-US" dirty="0"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1100" dirty="0">
                <a:cs typeface="Arial" charset="0"/>
              </a:rPr>
              <a:t>Where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ε </a:t>
            </a:r>
            <a:r>
              <a:rPr lang="en-US" dirty="0">
                <a:cs typeface="Arial" charset="0"/>
              </a:rPr>
              <a:t>= </a:t>
            </a:r>
            <a:r>
              <a:rPr lang="el-GR" dirty="0">
                <a:solidFill>
                  <a:schemeClr val="accent2"/>
                </a:solidFill>
                <a:cs typeface="Arial" charset="0"/>
              </a:rPr>
              <a:t>λ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W</a:t>
            </a:r>
            <a:r>
              <a:rPr lang="el-GR" dirty="0">
                <a:cs typeface="Arial" charset="0"/>
              </a:rPr>
              <a:t> ε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ν</a:t>
            </a:r>
            <a:r>
              <a:rPr lang="en-US" dirty="0">
                <a:cs typeface="Arial" charset="0"/>
              </a:rPr>
              <a:t>, </a:t>
            </a:r>
            <a:r>
              <a:rPr lang="en-US" sz="1100" dirty="0">
                <a:cs typeface="Arial" charset="0"/>
              </a:rPr>
              <a:t>and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ν</a:t>
            </a:r>
            <a:r>
              <a:rPr lang="en-US" dirty="0">
                <a:cs typeface="Arial" charset="0"/>
              </a:rPr>
              <a:t>~n(0,</a:t>
            </a:r>
            <a:r>
              <a:rPr lang="el-GR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ML or GMM (spatial 2sls)</a:t>
            </a:r>
          </a:p>
          <a:p>
            <a:pPr lvl="1"/>
            <a:r>
              <a:rPr lang="en-US" sz="1600" dirty="0"/>
              <a:t>e.g. trying to determine when to pick up leaves</a:t>
            </a:r>
          </a:p>
          <a:p>
            <a:pPr lvl="1"/>
            <a:r>
              <a:rPr lang="en-US" sz="1600" dirty="0"/>
              <a:t>Regress number of people raking on days of the week (</a:t>
            </a:r>
            <a:r>
              <a:rPr lang="en-US" sz="2400" dirty="0" err="1">
                <a:solidFill>
                  <a:srgbClr val="0070C0"/>
                </a:solidFill>
              </a:rPr>
              <a:t>y</a:t>
            </a:r>
            <a:r>
              <a:rPr lang="en-US" sz="2400" baseline="-25000" dirty="0" err="1">
                <a:solidFill>
                  <a:srgbClr val="0070C0"/>
                </a:solidFill>
              </a:rPr>
              <a:t>i</a:t>
            </a:r>
            <a:r>
              <a:rPr lang="en-US" sz="2400" baseline="-250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= </a:t>
            </a:r>
            <a:r>
              <a:rPr lang="en-US" sz="2400" dirty="0" err="1">
                <a:solidFill>
                  <a:srgbClr val="0070C0"/>
                </a:solidFill>
              </a:rPr>
              <a:t>x+e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sz="1600" dirty="0"/>
          </a:p>
          <a:p>
            <a:pPr lvl="1"/>
            <a:r>
              <a:rPr lang="en-US" sz="1600" dirty="0"/>
              <a:t>Find everyone raked Friday evening</a:t>
            </a:r>
          </a:p>
          <a:p>
            <a:pPr lvl="1"/>
            <a:r>
              <a:rPr lang="en-US" sz="1600" dirty="0"/>
              <a:t>But really everyone raked when everyone else rakes, so next year everyone rakes on Sundays. (</a:t>
            </a:r>
            <a:r>
              <a:rPr lang="en-US" sz="2400" dirty="0" err="1">
                <a:solidFill>
                  <a:srgbClr val="0070C0"/>
                </a:solidFill>
              </a:rPr>
              <a:t>y</a:t>
            </a:r>
            <a:r>
              <a:rPr lang="en-US" sz="2400" baseline="-25000" dirty="0" err="1">
                <a:solidFill>
                  <a:srgbClr val="0070C0"/>
                </a:solidFill>
              </a:rPr>
              <a:t>i</a:t>
            </a:r>
            <a:r>
              <a:rPr lang="en-US" sz="2400" baseline="-250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= </a:t>
            </a:r>
            <a:r>
              <a:rPr lang="en-US" sz="2400" dirty="0" err="1">
                <a:solidFill>
                  <a:srgbClr val="0070C0"/>
                </a:solidFill>
              </a:rPr>
              <a:t>y</a:t>
            </a:r>
            <a:r>
              <a:rPr lang="en-US" sz="2400" baseline="-25000" dirty="0" err="1">
                <a:solidFill>
                  <a:srgbClr val="0070C0"/>
                </a:solidFill>
              </a:rPr>
              <a:t>j</a:t>
            </a:r>
            <a:r>
              <a:rPr lang="en-US" sz="2400" baseline="-250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+e</a:t>
            </a:r>
            <a:r>
              <a:rPr lang="en-US" sz="1600" dirty="0"/>
              <a:t>)</a:t>
            </a:r>
          </a:p>
          <a:p>
            <a:pPr lvl="1"/>
            <a:endParaRPr lang="en-US" sz="1600" baseline="-25000" dirty="0"/>
          </a:p>
          <a:p>
            <a:pPr lvl="1"/>
            <a:endParaRPr lang="en-US" sz="1600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4E19-24AA-4420-81D5-70DFBFA7F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D56A-AFA9-41F4-AFB5-58A05BDA5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B031F-6480-45E9-AB4B-3DC509093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FC20-23DF-4EFD-9259-4483FE778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B11F51-5DF8-4774-858A-B5995701E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5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9" y="643198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9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5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9" y="643198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4838"/>
            <a:ext cx="68580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2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5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9" y="643198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9E7C-9C1B-47D8-8534-9F4CCC593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95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094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0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" y="6397601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9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93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1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6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4" y="643199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2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6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4" y="643199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9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06936-74EB-4196-ABB3-5F4FC412C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6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0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4" y="643199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5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0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105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104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" y="6397611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4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8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03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96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0" y="6432024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8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5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96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0" y="6432024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7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1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CBD84-1A25-4CEA-B153-4115EAF3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27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96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0" y="6432024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8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137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136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4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" y="6397643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5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3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05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35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90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7" y="6432018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6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8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90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7" y="6432018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8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C065D-943F-451A-A4F6-D70371999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5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2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90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7" y="6432018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131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130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3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" y="6397637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4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7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5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8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2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11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7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8" y="643200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4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7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7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8" y="643200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081D1-8B0F-44AA-915C-96CD718BD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4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5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7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4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8" y="643200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20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4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113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112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" y="6397619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1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8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2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8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8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1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320040"/>
            <a:ext cx="2714864" cy="594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458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3914"/>
            <a:ext cx="7543800" cy="23770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501464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38924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3" y="643201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9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C9B1-60CE-4C1D-91C2-11452D532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458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3" y="643201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9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7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0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3458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9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3" y="643201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UI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" y="-11489"/>
            <a:ext cx="3078059" cy="686948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9" y="98365"/>
            <a:ext cx="528185" cy="913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123"/>
            <a:ext cx="2400300" cy="29181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0467" y="5940122"/>
            <a:ext cx="834390" cy="365125"/>
          </a:xfrm>
        </p:spPr>
        <p:txBody>
          <a:bodyPr/>
          <a:lstStyle>
            <a:lvl1pPr algn="r">
              <a:defRPr/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BE8D5-F878-4975-8822-A967FE1E1437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0053" y="-11489"/>
            <a:ext cx="48006" cy="6869489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" y="6397629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2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2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2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2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4A87-E2AE-4A55-878A-DFE5360CC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D0FE-FBDC-4A2F-8C94-FDB16BF29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52A446-8FF0-4383-8A9A-749F01E580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5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00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0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25" y="645323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9" y="643198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64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10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30" y="645324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0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4" y="6431992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96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42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4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46" y="645327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0" y="6432024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90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36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3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43" y="6453271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7" y="6432018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7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18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34" y="6453253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4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28" y="643200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489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582"/>
            <a:ext cx="9144000" cy="5367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" y="6334316"/>
            <a:ext cx="9144001" cy="65998"/>
          </a:xfrm>
          <a:prstGeom prst="rect">
            <a:avLst/>
          </a:prstGeom>
          <a:solidFill>
            <a:srgbClr val="F18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346" y="6459828"/>
            <a:ext cx="111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2DDE7-C824-4CE4-B916-5CFB86FD320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39" y="6453263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BE8D5-F878-4975-8822-A967FE1E1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9" y="98365"/>
            <a:ext cx="528185" cy="913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3" y="6432010"/>
            <a:ext cx="1383367" cy="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77.png"/><Relationship Id="rId5" Type="http://schemas.openxmlformats.org/officeDocument/2006/relationships/image" Target="../media/image68.png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1557-3B11-7067-1A8B-E3B34F72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69F2-46E2-BABD-FB3D-2436963A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Extra office </a:t>
            </a:r>
            <a:r>
              <a:rPr lang="en-US" sz="2600" dirty="0" err="1"/>
              <a:t>hrs</a:t>
            </a:r>
            <a:r>
              <a:rPr lang="en-US" sz="2600" dirty="0"/>
              <a:t> next week Thurs 9-11</a:t>
            </a:r>
          </a:p>
          <a:p>
            <a:r>
              <a:rPr lang="en-US" sz="2600" dirty="0"/>
              <a:t>Week of Thanksgiving?</a:t>
            </a:r>
          </a:p>
          <a:p>
            <a:r>
              <a:rPr lang="en-US" sz="2600" dirty="0"/>
              <a:t>Presentations and Proposals</a:t>
            </a:r>
          </a:p>
          <a:p>
            <a:pPr lvl="1"/>
            <a:r>
              <a:rPr lang="en-US" sz="2000" dirty="0"/>
              <a:t>5 minute presentations</a:t>
            </a:r>
          </a:p>
          <a:p>
            <a:pPr lvl="1"/>
            <a:r>
              <a:rPr lang="en-US" sz="2000" dirty="0"/>
              <a:t>5 minute Q&amp;A</a:t>
            </a:r>
          </a:p>
          <a:p>
            <a:pPr marL="457200" lvl="1" indent="0">
              <a:buNone/>
            </a:pPr>
            <a:r>
              <a:rPr lang="en-US" dirty="0"/>
              <a:t>~ </a:t>
            </a:r>
            <a:r>
              <a:rPr lang="en-US" sz="2000" dirty="0"/>
              <a:t>15 page proposal (double-spaced)</a:t>
            </a:r>
          </a:p>
          <a:p>
            <a:pPr lvl="1">
              <a:buFontTx/>
              <a:buChar char="-"/>
            </a:pPr>
            <a:r>
              <a:rPr lang="en-US" sz="2000" dirty="0"/>
              <a:t>intro</a:t>
            </a:r>
          </a:p>
          <a:p>
            <a:pPr lvl="1">
              <a:buFontTx/>
              <a:buChar char="-"/>
            </a:pPr>
            <a:r>
              <a:rPr lang="en-US" sz="2000" dirty="0"/>
              <a:t>motivation</a:t>
            </a:r>
          </a:p>
          <a:p>
            <a:pPr lvl="1">
              <a:buFontTx/>
              <a:buChar char="-"/>
            </a:pPr>
            <a:r>
              <a:rPr lang="en-US" sz="2000" dirty="0"/>
              <a:t>question</a:t>
            </a:r>
          </a:p>
          <a:p>
            <a:pPr lvl="1">
              <a:buFontTx/>
              <a:buChar char="-"/>
            </a:pPr>
            <a:r>
              <a:rPr lang="en-US" sz="2000" dirty="0"/>
              <a:t>identification strategy and (proposed) data</a:t>
            </a:r>
          </a:p>
        </p:txBody>
      </p:sp>
    </p:spTree>
    <p:extLst>
      <p:ext uri="{BB962C8B-B14F-4D97-AF65-F5344CB8AC3E}">
        <p14:creationId xmlns:p14="http://schemas.microsoft.com/office/powerpoint/2010/main" val="88318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27313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708400" y="3429000"/>
            <a:ext cx="1079500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787900" y="3429000"/>
            <a:ext cx="1079500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867400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948488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547813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eattle housing pric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5851525" cy="5976938"/>
          </a:xfrm>
          <a:noFill/>
          <a:ln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300788" y="620713"/>
            <a:ext cx="25193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Seattle Area Housing prices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 on Housing Values</a:t>
            </a:r>
          </a:p>
        </p:txBody>
      </p:sp>
      <p:pic>
        <p:nvPicPr>
          <p:cNvPr id="20489" name="Picture 9" descr="Seattle MI Hous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6624637" cy="5133975"/>
          </a:xfrm>
          <a:noFill/>
          <a:ln/>
        </p:spPr>
      </p:pic>
      <p:graphicFrame>
        <p:nvGraphicFramePr>
          <p:cNvPr id="20491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508625" y="2997200"/>
          <a:ext cx="30257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660240" progId="">
                  <p:embed/>
                </p:oleObj>
              </mc:Choice>
              <mc:Fallback>
                <p:oleObj name="Equation" r:id="rId3" imgW="1739880" imgH="6602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02577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eattle mal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20713"/>
            <a:ext cx="6048375" cy="5545137"/>
          </a:xfrm>
          <a:noFill/>
          <a:ln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88125" y="620713"/>
            <a:ext cx="25558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Very different geographic distribution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(Male population in the Seattle area)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 on Male pop</a:t>
            </a:r>
          </a:p>
        </p:txBody>
      </p:sp>
      <p:pic>
        <p:nvPicPr>
          <p:cNvPr id="22534" name="Picture 6" descr="Seattle Moran's I Mal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25538"/>
            <a:ext cx="6119812" cy="5449887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beatsons.co.uk/images/products/zoom/1350488395-12419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2362200"/>
            <a:ext cx="42037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Spatial error, spatial lag and spatial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0" y="1600200"/>
            <a:ext cx="5689600" cy="4525963"/>
          </a:xfrm>
        </p:spPr>
        <p:txBody>
          <a:bodyPr/>
          <a:lstStyle/>
          <a:p>
            <a:r>
              <a:rPr lang="en-US" sz="2600" dirty="0"/>
              <a:t>I rake my leaves when my </a:t>
            </a:r>
            <a:r>
              <a:rPr lang="en-US" sz="2600" dirty="0" err="1"/>
              <a:t>neighbour</a:t>
            </a:r>
            <a:r>
              <a:rPr lang="en-US" sz="2600" dirty="0"/>
              <a:t> does</a:t>
            </a:r>
          </a:p>
          <a:p>
            <a:pPr lvl="1"/>
            <a:r>
              <a:rPr lang="en-US" sz="2200" dirty="0"/>
              <a:t>Error</a:t>
            </a:r>
          </a:p>
          <a:p>
            <a:pPr lvl="1"/>
            <a:r>
              <a:rPr lang="en-US" sz="2200" dirty="0"/>
              <a:t>Lag</a:t>
            </a:r>
          </a:p>
          <a:p>
            <a:r>
              <a:rPr lang="en-US" sz="2600" dirty="0"/>
              <a:t>Might be omitted variable…</a:t>
            </a:r>
          </a:p>
          <a:p>
            <a:r>
              <a:rPr lang="en-US" sz="2600" dirty="0"/>
              <a:t>Everyone in this area is more sensitive to the timing of leaves falling because they have bigger lawns (heterogeneity)</a:t>
            </a:r>
          </a:p>
        </p:txBody>
      </p:sp>
    </p:spTree>
    <p:extLst>
      <p:ext uri="{BB962C8B-B14F-4D97-AF65-F5344CB8AC3E}">
        <p14:creationId xmlns:p14="http://schemas.microsoft.com/office/powerpoint/2010/main" val="351661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3109120"/>
            <a:ext cx="7975600" cy="3017043"/>
          </a:xfrm>
        </p:spPr>
        <p:txBody>
          <a:bodyPr/>
          <a:lstStyle/>
          <a:p>
            <a:r>
              <a:rPr lang="en-US" sz="2600" dirty="0"/>
              <a:t>Marginal value of a pool is higher in Austin than Seattle (Spatial Heterogeneity)</a:t>
            </a:r>
          </a:p>
          <a:p>
            <a:r>
              <a:rPr lang="en-US" sz="2600" dirty="0"/>
              <a:t>Price of houses affected by one house being sold at foreclosure for a loss.</a:t>
            </a:r>
          </a:p>
          <a:p>
            <a:r>
              <a:rPr lang="en-US" sz="2600" dirty="0"/>
              <a:t>Price of houses in one block affected by (unobserved) weekly block parties.</a:t>
            </a:r>
          </a:p>
        </p:txBody>
      </p:sp>
      <p:pic>
        <p:nvPicPr>
          <p:cNvPr id="21506" name="Picture 2" descr="http://negotiationboard.com/wp-content/uploads/2011/05/buyers-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9558"/>
            <a:ext cx="3981005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7300" y="381000"/>
            <a:ext cx="316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e.g. 2</a:t>
            </a:r>
          </a:p>
        </p:txBody>
      </p:sp>
    </p:spTree>
    <p:extLst>
      <p:ext uri="{BB962C8B-B14F-4D97-AF65-F5344CB8AC3E}">
        <p14:creationId xmlns:p14="http://schemas.microsoft.com/office/powerpoint/2010/main" val="27825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Outcome depends on some spatially-correlated unobservable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>
                <a:cs typeface="Arial" charset="0"/>
              </a:rPr>
              <a:t>+ X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ε</a:t>
            </a:r>
            <a:r>
              <a:rPr lang="en-US" dirty="0"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cs typeface="Arial" charset="0"/>
              </a:rPr>
              <a:t>Where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ε </a:t>
            </a:r>
            <a:r>
              <a:rPr lang="en-US" dirty="0">
                <a:cs typeface="Arial" charset="0"/>
              </a:rPr>
              <a:t>= </a:t>
            </a:r>
            <a:r>
              <a:rPr lang="el-GR" dirty="0">
                <a:solidFill>
                  <a:schemeClr val="accent2"/>
                </a:solidFill>
                <a:cs typeface="Arial" charset="0"/>
              </a:rPr>
              <a:t>λ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W</a:t>
            </a:r>
            <a:r>
              <a:rPr lang="el-GR" dirty="0">
                <a:cs typeface="Arial" charset="0"/>
              </a:rPr>
              <a:t> ε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ν</a:t>
            </a:r>
            <a:r>
              <a:rPr lang="en-US" dirty="0">
                <a:cs typeface="Arial" charset="0"/>
              </a:rPr>
              <a:t>, </a:t>
            </a:r>
            <a:r>
              <a:rPr lang="en-US" sz="2000" dirty="0">
                <a:cs typeface="Arial" charset="0"/>
              </a:rPr>
              <a:t>and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ν</a:t>
            </a:r>
            <a:r>
              <a:rPr lang="en-US" dirty="0">
                <a:cs typeface="Arial" charset="0"/>
              </a:rPr>
              <a:t>~n(0,</a:t>
            </a:r>
            <a:r>
              <a:rPr lang="el-GR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)</a:t>
            </a:r>
          </a:p>
          <a:p>
            <a:pPr marL="0" indent="0">
              <a:buNone/>
            </a:pPr>
            <a:endParaRPr lang="en-US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5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Spatial Effects: </a:t>
            </a:r>
            <a:br>
              <a:rPr lang="en-US" sz="3200" dirty="0"/>
            </a:br>
            <a:r>
              <a:rPr lang="en-US" sz="3200" dirty="0"/>
              <a:t>Spatial Correlation in error term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4217831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chemeClr val="accent2"/>
                </a:solidFill>
              </a:rPr>
              <a:t>y = + Xβ + ε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ε = </a:t>
            </a:r>
            <a:r>
              <a:rPr lang="en-US" dirty="0" err="1"/>
              <a:t>λW</a:t>
            </a:r>
            <a:r>
              <a:rPr lang="en-US" dirty="0"/>
              <a:t> ε + ν,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/>
              <a:t>ν~n</a:t>
            </a:r>
            <a:r>
              <a:rPr lang="en-US" dirty="0"/>
              <a:t>(0,σ)</a:t>
            </a:r>
          </a:p>
          <a:p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4859338" y="1773238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859338" y="5300663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148263" y="3068638"/>
            <a:ext cx="30956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092950" y="551656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from market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32363" y="1484313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Cash crop production</a:t>
            </a: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216659" y="3117358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5351038" y="320751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6343673" y="3995430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5682848" y="3321967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6011863" y="35249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4945711" y="2910804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6819699" y="360346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7193901" y="362824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7009842" y="3599220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7616111" y="3506027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8072706" y="3919113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7814882" y="3499701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6659564" y="3998470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473745" y="3335562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5918915" y="334164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6166163" y="3776486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7988144" y="3599691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8120935" y="4428186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5090912" y="2872659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5158101" y="2974237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7400209" y="3577711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8021191" y="4285311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 flipH="1">
            <a:off x="6452313" y="3894498"/>
            <a:ext cx="90153" cy="8507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8112237" y="4551319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 flipH="1">
            <a:off x="8242473" y="4755195"/>
            <a:ext cx="90156" cy="743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6332800" y="3415834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 flipH="1" flipV="1">
            <a:off x="8371265" y="4868219"/>
            <a:ext cx="60795" cy="673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04536" y="46307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7287984" y="3521005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7828901" y="3611161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9"/>
          <p:cNvSpPr>
            <a:spLocks noChangeArrowheads="1"/>
          </p:cNvSpPr>
          <p:nvPr/>
        </p:nvSpPr>
        <p:spPr bwMode="auto">
          <a:xfrm>
            <a:off x="8058570" y="3737796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8007065" y="4149926"/>
            <a:ext cx="80873" cy="743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55136"/>
              </p:ext>
            </p:extLst>
          </p:nvPr>
        </p:nvGraphicFramePr>
        <p:xfrm>
          <a:off x="1120548" y="1494971"/>
          <a:ext cx="6945084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90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actual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Calibri" pitchFamily="34" charset="0"/>
                        </a:rPr>
                        <a:t>OLS</a:t>
                      </a:r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 std. dev.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SE 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SE std. </a:t>
                      </a:r>
                      <a:r>
                        <a:rPr lang="en-US" sz="2000" u="none" strike="noStrike" dirty="0" err="1">
                          <a:effectLst/>
                          <a:latin typeface="Calibri" pitchFamily="34" charset="0"/>
                        </a:rPr>
                        <a:t>dev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Intercept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3.85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3.77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b1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b2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-10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lambda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6961" y="903149"/>
                <a:ext cx="44522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61" y="903149"/>
                <a:ext cx="445225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511"/>
          </a:xfrm>
        </p:spPr>
        <p:txBody>
          <a:bodyPr/>
          <a:lstStyle/>
          <a:p>
            <a:r>
              <a:rPr lang="en-US" sz="3200" dirty="0"/>
              <a:t>Spatial correlation: Fake Data 1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000" y="1485900"/>
            <a:ext cx="499110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ollectibleshop.tripod.com/star-trek-hillios-space-final-frontier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49005"/>
            <a:ext cx="7315860" cy="47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8630" y="6384582"/>
            <a:ext cx="488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030A0"/>
                </a:solidFill>
              </a:rPr>
              <a:t>**and yes, this is proof that I am a total geek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35330" y="229763"/>
            <a:ext cx="7772400" cy="13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rgbClr val="FFC000"/>
                </a:solidFill>
                <a:latin typeface="Corbel" panose="020B0503020204020204" pitchFamily="34" charset="0"/>
              </a:rPr>
              <a:t>Causal methods in…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703" y="6338415"/>
            <a:ext cx="3437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DA403"/>
                </a:solidFill>
              </a:rPr>
              <a:t>*complete with maps and fake data!</a:t>
            </a:r>
          </a:p>
        </p:txBody>
      </p:sp>
    </p:spTree>
    <p:extLst>
      <p:ext uri="{BB962C8B-B14F-4D97-AF65-F5344CB8AC3E}">
        <p14:creationId xmlns:p14="http://schemas.microsoft.com/office/powerpoint/2010/main" val="41612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48148"/>
              </p:ext>
            </p:extLst>
          </p:nvPr>
        </p:nvGraphicFramePr>
        <p:xfrm>
          <a:off x="1120548" y="1494971"/>
          <a:ext cx="6945084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90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actual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Calibri" pitchFamily="34" charset="0"/>
                        </a:rPr>
                        <a:t>OLS</a:t>
                      </a:r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 std. dev.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SE 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SE std. </a:t>
                      </a:r>
                      <a:r>
                        <a:rPr lang="en-US" sz="2000" u="none" strike="noStrike" dirty="0" err="1">
                          <a:effectLst/>
                          <a:latin typeface="Calibri" pitchFamily="34" charset="0"/>
                        </a:rPr>
                        <a:t>dev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Intercept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3.85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3.77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b1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b2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-10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lambda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3259"/>
            <a:ext cx="5753044" cy="46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6961" y="903149"/>
                <a:ext cx="44522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61" y="903149"/>
                <a:ext cx="445225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511"/>
          </a:xfrm>
        </p:spPr>
        <p:txBody>
          <a:bodyPr/>
          <a:lstStyle/>
          <a:p>
            <a:r>
              <a:rPr lang="en-US" sz="3200" dirty="0"/>
              <a:t>Spatial correlation: Fake Data 1</a:t>
            </a:r>
          </a:p>
        </p:txBody>
      </p:sp>
    </p:spTree>
    <p:extLst>
      <p:ext uri="{BB962C8B-B14F-4D97-AF65-F5344CB8AC3E}">
        <p14:creationId xmlns:p14="http://schemas.microsoft.com/office/powerpoint/2010/main" val="4929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Spatial Lag Model: my action depends on that of my </a:t>
            </a:r>
            <a:r>
              <a:rPr lang="en-US" sz="4000" dirty="0" err="1"/>
              <a:t>neighbours</a:t>
            </a:r>
            <a:endParaRPr lang="en-US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y = </a:t>
            </a:r>
            <a:r>
              <a:rPr lang="en-US" sz="2800" dirty="0">
                <a:solidFill>
                  <a:schemeClr val="accent2"/>
                </a:solidFill>
              </a:rPr>
              <a:t>(I-</a:t>
            </a:r>
            <a:r>
              <a:rPr lang="el-GR" sz="2800" dirty="0">
                <a:solidFill>
                  <a:schemeClr val="accent2"/>
                </a:solidFill>
                <a:cs typeface="Arial" charset="0"/>
              </a:rPr>
              <a:t>ρ</a:t>
            </a:r>
            <a:r>
              <a:rPr lang="en-US" sz="2800" dirty="0">
                <a:solidFill>
                  <a:schemeClr val="accent2"/>
                </a:solidFill>
                <a:cs typeface="Arial" charset="0"/>
              </a:rPr>
              <a:t>W)</a:t>
            </a:r>
            <a:r>
              <a:rPr lang="en-US" sz="2800" baseline="30000" dirty="0">
                <a:solidFill>
                  <a:schemeClr val="accent2"/>
                </a:solidFill>
                <a:cs typeface="Arial" charset="0"/>
              </a:rPr>
              <a:t>-1</a:t>
            </a:r>
            <a:r>
              <a:rPr lang="en-US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(X</a:t>
            </a:r>
            <a:r>
              <a:rPr lang="el-GR" sz="2800" dirty="0">
                <a:cs typeface="Arial" charset="0"/>
              </a:rPr>
              <a:t>β</a:t>
            </a:r>
            <a:r>
              <a:rPr lang="en-US" sz="2800" dirty="0">
                <a:cs typeface="Arial" charset="0"/>
              </a:rPr>
              <a:t> + </a:t>
            </a:r>
            <a:r>
              <a:rPr lang="el-GR" sz="2800" dirty="0">
                <a:cs typeface="Arial" charset="0"/>
              </a:rPr>
              <a:t>ε</a:t>
            </a:r>
            <a:r>
              <a:rPr lang="en-US" sz="2800" dirty="0">
                <a:cs typeface="Arial" charset="0"/>
              </a:rPr>
              <a:t>)</a:t>
            </a:r>
            <a:endParaRPr lang="el-GR" sz="2800" dirty="0">
              <a:cs typeface="Arial" charset="0"/>
            </a:endParaRPr>
          </a:p>
          <a:p>
            <a:endParaRPr lang="en-US" sz="2800" dirty="0">
              <a:cs typeface="Arial" charset="0"/>
            </a:endParaRPr>
          </a:p>
          <a:p>
            <a:pPr marL="0" indent="0">
              <a:buNone/>
            </a:pPr>
            <a:r>
              <a:rPr lang="en-US" sz="2800" dirty="0"/>
              <a:t>Model will be </a:t>
            </a:r>
            <a:r>
              <a:rPr lang="en-US" sz="2800" dirty="0" err="1"/>
              <a:t>misspecified</a:t>
            </a:r>
            <a:r>
              <a:rPr lang="en-US" sz="2800" dirty="0"/>
              <a:t> without considering </a:t>
            </a:r>
            <a:r>
              <a:rPr lang="en-US" sz="2800" dirty="0" err="1"/>
              <a:t>neighbours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But… need to control for simultaneity </a:t>
            </a:r>
            <a:r>
              <a:rPr lang="en-US" sz="2800" dirty="0">
                <a:cs typeface="Arial" charset="0"/>
              </a:rPr>
              <a:t>of </a:t>
            </a:r>
            <a:r>
              <a:rPr lang="en-US" sz="2800" dirty="0" err="1">
                <a:cs typeface="Arial" charset="0"/>
              </a:rPr>
              <a:t>yi</a:t>
            </a:r>
            <a:r>
              <a:rPr lang="en-US" sz="2800" dirty="0">
                <a:cs typeface="Arial" charset="0"/>
              </a:rPr>
              <a:t> and </a:t>
            </a:r>
            <a:r>
              <a:rPr lang="en-US" sz="2800" dirty="0" err="1">
                <a:cs typeface="Arial" charset="0"/>
              </a:rPr>
              <a:t>yj</a:t>
            </a:r>
            <a:r>
              <a:rPr lang="en-US" sz="2800" dirty="0">
                <a:cs typeface="Arial" charset="0"/>
              </a:rPr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Spatial lag: fake data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8942" y="1556656"/>
                <a:ext cx="5709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42" y="1556656"/>
                <a:ext cx="570955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6300" y="23615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Marginal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3342" y="2361536"/>
                <a:ext cx="3777344" cy="72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42" y="2361536"/>
                <a:ext cx="3777344" cy="7269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00420"/>
              </p:ext>
            </p:extLst>
          </p:nvPr>
        </p:nvGraphicFramePr>
        <p:xfrm>
          <a:off x="1257300" y="3336129"/>
          <a:ext cx="2768601" cy="150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51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std. dev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223.72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15841"/>
              </p:ext>
            </p:extLst>
          </p:nvPr>
        </p:nvGraphicFramePr>
        <p:xfrm>
          <a:off x="5046436" y="3088530"/>
          <a:ext cx="3119663" cy="1719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6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actual beta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marginal 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Intercept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rho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32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sz="3200" dirty="0"/>
              <a:t>Spatial lag: fake data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8042"/>
              </p:ext>
            </p:extLst>
          </p:nvPr>
        </p:nvGraphicFramePr>
        <p:xfrm>
          <a:off x="749299" y="1142999"/>
          <a:ext cx="7188202" cy="1637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4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actual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Marginal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effect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Calibri" pitchFamily="34" charset="0"/>
                        </a:rPr>
                        <a:t>OLS</a:t>
                      </a:r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 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std. dev.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SE estimate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std. dev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Intercept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184.11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43.48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b1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5.32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4.01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b2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-10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-13.18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itchFamily="34" charset="0"/>
                        </a:rPr>
                        <a:t>0.50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-10.00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27337"/>
            <a:ext cx="436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27337"/>
            <a:ext cx="431006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6DC9-35E6-DF01-D95F-C742F05E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Inference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B857-F312-D53A-D27E-9484D227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319" y="2256623"/>
            <a:ext cx="5217736" cy="2987037"/>
          </a:xfrm>
        </p:spPr>
        <p:txBody>
          <a:bodyPr/>
          <a:lstStyle/>
          <a:p>
            <a:r>
              <a:rPr lang="en-US" sz="2600" dirty="0"/>
              <a:t>SUTVA (biased treatment estimates)</a:t>
            </a:r>
          </a:p>
          <a:p>
            <a:r>
              <a:rPr lang="en-US" sz="2600" dirty="0"/>
              <a:t>Inaccurate standard errors (inaccurate inference)</a:t>
            </a:r>
          </a:p>
        </p:txBody>
      </p:sp>
      <p:pic>
        <p:nvPicPr>
          <p:cNvPr id="31746" name="Picture 2" descr="http://ptl2010.files.wordpress.com/2012/04/alfred_e_neuman.gif?w=299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6623"/>
            <a:ext cx="2670768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53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2.2. Randomized Control Trials in Space</a:t>
            </a:r>
            <a:br>
              <a:rPr lang="en-US" dirty="0"/>
            </a:br>
            <a:endParaRPr lang="en-US" sz="1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78" y="1423320"/>
            <a:ext cx="6729844" cy="52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7741" y="70919"/>
            <a:ext cx="11319482" cy="67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38959"/>
            <a:ext cx="8426162" cy="6983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" y="274638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</a:t>
            </a:r>
            <a:r>
              <a:rPr lang="en-US" dirty="0"/>
              <a:t> = 0.2</a:t>
            </a:r>
          </a:p>
        </p:txBody>
      </p:sp>
    </p:spTree>
    <p:extLst>
      <p:ext uri="{BB962C8B-B14F-4D97-AF65-F5344CB8AC3E}">
        <p14:creationId xmlns:p14="http://schemas.microsoft.com/office/powerpoint/2010/main" val="398557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-62641"/>
            <a:ext cx="8426162" cy="6983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" y="-165099"/>
            <a:ext cx="9011693" cy="7174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274638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</a:t>
            </a:r>
            <a:r>
              <a:rPr lang="en-US" dirty="0"/>
              <a:t> = 0.5</a:t>
            </a:r>
          </a:p>
        </p:txBody>
      </p:sp>
    </p:spTree>
    <p:extLst>
      <p:ext uri="{BB962C8B-B14F-4D97-AF65-F5344CB8AC3E}">
        <p14:creationId xmlns:p14="http://schemas.microsoft.com/office/powerpoint/2010/main" val="56998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-62641"/>
            <a:ext cx="8426162" cy="6983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39" y="-30841"/>
            <a:ext cx="8476922" cy="6919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274638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</a:t>
            </a:r>
            <a:r>
              <a:rPr lang="en-US" dirty="0"/>
              <a:t> = 0.9</a:t>
            </a:r>
          </a:p>
        </p:txBody>
      </p:sp>
    </p:spTree>
    <p:extLst>
      <p:ext uri="{BB962C8B-B14F-4D97-AF65-F5344CB8AC3E}">
        <p14:creationId xmlns:p14="http://schemas.microsoft.com/office/powerpoint/2010/main" val="29125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4050" y="1178718"/>
            <a:ext cx="62357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Location matters</a:t>
            </a:r>
          </a:p>
          <a:p>
            <a:pPr>
              <a:buNone/>
            </a:pPr>
            <a:r>
              <a:rPr lang="en-US" sz="2800" dirty="0"/>
              <a:t>Context matters</a:t>
            </a:r>
          </a:p>
          <a:p>
            <a:pPr>
              <a:buNone/>
            </a:pPr>
            <a:r>
              <a:rPr lang="en-US" sz="2800" dirty="0"/>
              <a:t>What the </a:t>
            </a:r>
            <a:r>
              <a:rPr lang="en-US" sz="2800" dirty="0" err="1"/>
              <a:t>neighbours</a:t>
            </a:r>
            <a:r>
              <a:rPr lang="en-US" sz="2800" dirty="0"/>
              <a:t> do matters</a:t>
            </a:r>
          </a:p>
          <a:p>
            <a:endParaRPr lang="en-US" sz="24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025"/>
            <a:ext cx="26955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075237" y="4102100"/>
            <a:ext cx="876300" cy="787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87619"/>
              </p:ext>
            </p:extLst>
          </p:nvPr>
        </p:nvGraphicFramePr>
        <p:xfrm>
          <a:off x="4572000" y="3013075"/>
          <a:ext cx="2679698" cy="3048000"/>
        </p:xfrm>
        <a:graphic>
          <a:graphicData uri="http://schemas.openxmlformats.org/drawingml/2006/table">
            <a:tbl>
              <a:tblPr/>
              <a:tblGrid>
                <a:gridCol w="45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F1DA8B-C592-2D0E-FF25-695D2FA65C93}"/>
              </a:ext>
            </a:extLst>
          </p:cNvPr>
          <p:cNvSpPr txBox="1"/>
          <p:nvPr/>
        </p:nvSpPr>
        <p:spPr>
          <a:xfrm>
            <a:off x="4572000" y="618172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 of housing prices in a </a:t>
            </a:r>
            <a:r>
              <a:rPr lang="en-US" dirty="0" err="1"/>
              <a:t>neighbourhood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clustering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Imposes an arbitrary spatial structure</a:t>
            </a:r>
          </a:p>
          <a:p>
            <a:r>
              <a:rPr lang="en-US" dirty="0"/>
              <a:t>Is it better to estimate some of that spatial structure?</a:t>
            </a:r>
          </a:p>
          <a:p>
            <a:r>
              <a:rPr lang="en-US" dirty="0"/>
              <a:t>Doesn’t address other issues with spatial lag</a:t>
            </a:r>
          </a:p>
        </p:txBody>
      </p:sp>
    </p:spTree>
    <p:extLst>
      <p:ext uri="{BB962C8B-B14F-4D97-AF65-F5344CB8AC3E}">
        <p14:creationId xmlns:p14="http://schemas.microsoft.com/office/powerpoint/2010/main" val="3007600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361" y="-43561"/>
            <a:ext cx="11268722" cy="69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0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</a:t>
            </a:r>
            <a:br>
              <a:rPr lang="en-US" dirty="0"/>
            </a:br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dirty="0" err="1">
                <a:solidFill>
                  <a:schemeClr val="bg2"/>
                </a:solidFill>
              </a:rPr>
              <a:t>Bramouille</a:t>
            </a:r>
            <a:r>
              <a:rPr lang="en-US" sz="1600" dirty="0">
                <a:solidFill>
                  <a:schemeClr val="bg2"/>
                </a:solidFill>
              </a:rPr>
              <a:t> … </a:t>
            </a:r>
            <a:r>
              <a:rPr lang="en-US" sz="1600" dirty="0" err="1">
                <a:solidFill>
                  <a:schemeClr val="bg2"/>
                </a:solidFill>
              </a:rPr>
              <a:t>Kandpal</a:t>
            </a:r>
            <a:r>
              <a:rPr lang="en-US" sz="1600" dirty="0">
                <a:solidFill>
                  <a:schemeClr val="bg2"/>
                </a:solidFill>
              </a:rPr>
              <a:t> and Baylis 2013, 2014; </a:t>
            </a:r>
            <a:r>
              <a:rPr lang="en-US" sz="1600" dirty="0" err="1">
                <a:solidFill>
                  <a:schemeClr val="bg2"/>
                </a:solidFill>
              </a:rPr>
              <a:t>Kandpal</a:t>
            </a:r>
            <a:r>
              <a:rPr lang="en-US" sz="1600" dirty="0">
                <a:solidFill>
                  <a:schemeClr val="bg2"/>
                </a:solidFill>
              </a:rPr>
              <a:t>, Baylis and Arends-Kuenning 2013; Ham and …; </a:t>
            </a:r>
            <a:r>
              <a:rPr lang="en-US" sz="1600" dirty="0" err="1">
                <a:solidFill>
                  <a:schemeClr val="bg2"/>
                </a:solidFill>
              </a:rPr>
              <a:t>Songermsawas</a:t>
            </a:r>
            <a:r>
              <a:rPr lang="en-US" sz="1600" dirty="0">
                <a:solidFill>
                  <a:schemeClr val="bg2"/>
                </a:solidFill>
              </a:rPr>
              <a:t> et al 2014)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851400"/>
            <a:ext cx="106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village 1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24638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378200" y="25527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26162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530600" y="27051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7600" y="27686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683000" y="28575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59250" y="22733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184650" y="23622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11650" y="24257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337050" y="25146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4800" y="32258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4140200" y="33147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7200" y="33782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292600" y="34671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83125" y="2482850"/>
            <a:ext cx="127000" cy="88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708525" y="2571750"/>
            <a:ext cx="88900" cy="3429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30725" y="306705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556125" y="315595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83125" y="321945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708525" y="330835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11725" y="29972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937125" y="30861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64125" y="31496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5089525" y="32385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91125" y="24257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216525" y="25146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43525" y="257810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368925" y="266700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15000" y="2635250"/>
            <a:ext cx="127000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5740400" y="2724150"/>
            <a:ext cx="889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2: Social network effects in India</a:t>
            </a:r>
          </a:p>
        </p:txBody>
      </p:sp>
      <p:pic>
        <p:nvPicPr>
          <p:cNvPr id="37890" name="Picture 2" descr="Social Net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25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Social Net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59079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300" y="4826000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village 1: Treatment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3100" y="4838700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village 2: Control</a:t>
            </a:r>
          </a:p>
        </p:txBody>
      </p:sp>
    </p:spTree>
    <p:extLst>
      <p:ext uri="{BB962C8B-B14F-4D97-AF65-F5344CB8AC3E}">
        <p14:creationId xmlns:p14="http://schemas.microsoft.com/office/powerpoint/2010/main" val="38961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2.2 regression discontinuity</a:t>
            </a:r>
          </a:p>
        </p:txBody>
      </p:sp>
      <p:pic>
        <p:nvPicPr>
          <p:cNvPr id="23554" name="Picture 2" descr="http://upload.wikimedia.org/wikipedia/commons/6/69/2004_USA_election_by_county_map_percen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33570"/>
            <a:ext cx="7708900" cy="5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56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714500" y="1739900"/>
            <a:ext cx="12700" cy="354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27200" y="5283200"/>
            <a:ext cx="5448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27200" y="3086100"/>
            <a:ext cx="3302000" cy="830362"/>
          </a:xfrm>
          <a:custGeom>
            <a:avLst/>
            <a:gdLst>
              <a:gd name="connsiteX0" fmla="*/ 0 w 3302000"/>
              <a:gd name="connsiteY0" fmla="*/ 647700 h 830362"/>
              <a:gd name="connsiteX1" fmla="*/ 457200 w 3302000"/>
              <a:gd name="connsiteY1" fmla="*/ 825500 h 830362"/>
              <a:gd name="connsiteX2" fmla="*/ 1244600 w 3302000"/>
              <a:gd name="connsiteY2" fmla="*/ 762000 h 830362"/>
              <a:gd name="connsiteX3" fmla="*/ 1562100 w 3302000"/>
              <a:gd name="connsiteY3" fmla="*/ 571500 h 830362"/>
              <a:gd name="connsiteX4" fmla="*/ 2235200 w 3302000"/>
              <a:gd name="connsiteY4" fmla="*/ 406400 h 830362"/>
              <a:gd name="connsiteX5" fmla="*/ 2616200 w 3302000"/>
              <a:gd name="connsiteY5" fmla="*/ 241300 h 830362"/>
              <a:gd name="connsiteX6" fmla="*/ 3098800 w 3302000"/>
              <a:gd name="connsiteY6" fmla="*/ 177800 h 830362"/>
              <a:gd name="connsiteX7" fmla="*/ 3302000 w 3302000"/>
              <a:gd name="connsiteY7" fmla="*/ 0 h 8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830362">
                <a:moveTo>
                  <a:pt x="0" y="647700"/>
                </a:moveTo>
                <a:cubicBezTo>
                  <a:pt x="124883" y="727075"/>
                  <a:pt x="249767" y="806450"/>
                  <a:pt x="457200" y="825500"/>
                </a:cubicBezTo>
                <a:cubicBezTo>
                  <a:pt x="664633" y="844550"/>
                  <a:pt x="1060450" y="804333"/>
                  <a:pt x="1244600" y="762000"/>
                </a:cubicBezTo>
                <a:cubicBezTo>
                  <a:pt x="1428750" y="719667"/>
                  <a:pt x="1397000" y="630767"/>
                  <a:pt x="1562100" y="571500"/>
                </a:cubicBezTo>
                <a:cubicBezTo>
                  <a:pt x="1727200" y="512233"/>
                  <a:pt x="2059517" y="461433"/>
                  <a:pt x="2235200" y="406400"/>
                </a:cubicBezTo>
                <a:cubicBezTo>
                  <a:pt x="2410883" y="351367"/>
                  <a:pt x="2472267" y="279400"/>
                  <a:pt x="2616200" y="241300"/>
                </a:cubicBezTo>
                <a:cubicBezTo>
                  <a:pt x="2760133" y="203200"/>
                  <a:pt x="2984500" y="218017"/>
                  <a:pt x="3098800" y="177800"/>
                </a:cubicBezTo>
                <a:cubicBezTo>
                  <a:pt x="3213100" y="137583"/>
                  <a:pt x="3257550" y="68791"/>
                  <a:pt x="33020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41900" y="2192921"/>
            <a:ext cx="2573430" cy="720973"/>
          </a:xfrm>
          <a:custGeom>
            <a:avLst/>
            <a:gdLst>
              <a:gd name="connsiteX0" fmla="*/ 0 w 2573430"/>
              <a:gd name="connsiteY0" fmla="*/ 283579 h 720973"/>
              <a:gd name="connsiteX1" fmla="*/ 482600 w 2573430"/>
              <a:gd name="connsiteY1" fmla="*/ 334379 h 720973"/>
              <a:gd name="connsiteX2" fmla="*/ 965200 w 2573430"/>
              <a:gd name="connsiteY2" fmla="*/ 677279 h 720973"/>
              <a:gd name="connsiteX3" fmla="*/ 1549400 w 2573430"/>
              <a:gd name="connsiteY3" fmla="*/ 689979 h 720973"/>
              <a:gd name="connsiteX4" fmla="*/ 2006600 w 2573430"/>
              <a:gd name="connsiteY4" fmla="*/ 435979 h 720973"/>
              <a:gd name="connsiteX5" fmla="*/ 2527300 w 2573430"/>
              <a:gd name="connsiteY5" fmla="*/ 42279 h 720973"/>
              <a:gd name="connsiteX6" fmla="*/ 2514600 w 2573430"/>
              <a:gd name="connsiteY6" fmla="*/ 29579 h 72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430" h="720973">
                <a:moveTo>
                  <a:pt x="0" y="283579"/>
                </a:moveTo>
                <a:cubicBezTo>
                  <a:pt x="160866" y="276170"/>
                  <a:pt x="321733" y="268762"/>
                  <a:pt x="482600" y="334379"/>
                </a:cubicBezTo>
                <a:cubicBezTo>
                  <a:pt x="643467" y="399996"/>
                  <a:pt x="787400" y="618012"/>
                  <a:pt x="965200" y="677279"/>
                </a:cubicBezTo>
                <a:cubicBezTo>
                  <a:pt x="1143000" y="736546"/>
                  <a:pt x="1375833" y="730196"/>
                  <a:pt x="1549400" y="689979"/>
                </a:cubicBezTo>
                <a:cubicBezTo>
                  <a:pt x="1722967" y="649762"/>
                  <a:pt x="1843617" y="543929"/>
                  <a:pt x="2006600" y="435979"/>
                </a:cubicBezTo>
                <a:cubicBezTo>
                  <a:pt x="2169583" y="328029"/>
                  <a:pt x="2442633" y="110012"/>
                  <a:pt x="2527300" y="42279"/>
                </a:cubicBezTo>
                <a:cubicBezTo>
                  <a:pt x="2611967" y="-25454"/>
                  <a:pt x="2563283" y="2062"/>
                  <a:pt x="2514600" y="295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1651000"/>
            <a:ext cx="12700" cy="3632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000500" y="2751788"/>
            <a:ext cx="1854200" cy="715312"/>
          </a:xfrm>
          <a:custGeom>
            <a:avLst/>
            <a:gdLst>
              <a:gd name="connsiteX0" fmla="*/ 0 w 1854200"/>
              <a:gd name="connsiteY0" fmla="*/ 791512 h 791512"/>
              <a:gd name="connsiteX1" fmla="*/ 711200 w 1854200"/>
              <a:gd name="connsiteY1" fmla="*/ 270812 h 791512"/>
              <a:gd name="connsiteX2" fmla="*/ 1193800 w 1854200"/>
              <a:gd name="connsiteY2" fmla="*/ 105712 h 791512"/>
              <a:gd name="connsiteX3" fmla="*/ 1701800 w 1854200"/>
              <a:gd name="connsiteY3" fmla="*/ 4112 h 791512"/>
              <a:gd name="connsiteX4" fmla="*/ 1854200 w 1854200"/>
              <a:gd name="connsiteY4" fmla="*/ 29512 h 79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791512">
                <a:moveTo>
                  <a:pt x="0" y="791512"/>
                </a:moveTo>
                <a:cubicBezTo>
                  <a:pt x="256116" y="588312"/>
                  <a:pt x="512233" y="385112"/>
                  <a:pt x="711200" y="270812"/>
                </a:cubicBezTo>
                <a:cubicBezTo>
                  <a:pt x="910167" y="156512"/>
                  <a:pt x="1028700" y="150162"/>
                  <a:pt x="1193800" y="105712"/>
                </a:cubicBezTo>
                <a:cubicBezTo>
                  <a:pt x="1358900" y="61262"/>
                  <a:pt x="1591733" y="16812"/>
                  <a:pt x="1701800" y="4112"/>
                </a:cubicBezTo>
                <a:cubicBezTo>
                  <a:pt x="1811867" y="-8588"/>
                  <a:pt x="1833033" y="10462"/>
                  <a:pt x="1854200" y="29512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2600" y="17399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0350" y="5537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4428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9497"/>
          </a:xfrm>
        </p:spPr>
        <p:txBody>
          <a:bodyPr/>
          <a:lstStyle/>
          <a:p>
            <a:pPr algn="l"/>
            <a:r>
              <a:rPr lang="en-US" sz="3200" dirty="0"/>
              <a:t>2.3 Matching: e.g. PES in Mexico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1393466"/>
            <a:ext cx="6925733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gpnc.org/images/jpegs/animals/monarch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93" y="-47576"/>
            <a:ext cx="2622507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6867" y="870246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(Honey-Roses, Baylis and Ramirez 2011; Baylis, Honey-Roses and Ramirez 2014)</a:t>
            </a:r>
          </a:p>
        </p:txBody>
      </p:sp>
    </p:spTree>
    <p:extLst>
      <p:ext uri="{BB962C8B-B14F-4D97-AF65-F5344CB8AC3E}">
        <p14:creationId xmlns:p14="http://schemas.microsoft.com/office/powerpoint/2010/main" val="2177456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>
            <a:off x="221224" y="2228025"/>
            <a:ext cx="3716594" cy="3582840"/>
          </a:xfrm>
          <a:prstGeom prst="triangle">
            <a:avLst>
              <a:gd name="adj" fmla="val 50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445" y="28938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problem: want to estimate the effect of a policy that targets a specific area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032387" y="1991032"/>
            <a:ext cx="3716594" cy="3819833"/>
          </a:xfrm>
          <a:prstGeom prst="triangle">
            <a:avLst>
              <a:gd name="adj" fmla="val 508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212257" y="1991032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50773" y="2482870"/>
            <a:ext cx="418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Policy (Treatment)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37818" y="2713703"/>
            <a:ext cx="412956" cy="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50773" y="3205541"/>
            <a:ext cx="374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Issue: </a:t>
            </a:r>
            <a:r>
              <a:rPr lang="en-US" sz="2400" i="1" dirty="0"/>
              <a:t>what would have happened without the policy?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0773" y="4607484"/>
            <a:ext cx="4033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Choice of location for policy is not random. </a:t>
            </a:r>
          </a:p>
          <a:p>
            <a:r>
              <a:rPr lang="en-US" sz="2200" dirty="0"/>
              <a:t>It is (somehow) different than other locations not chosen.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0773" y="5983660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The rocks and ice problem</a:t>
            </a:r>
          </a:p>
        </p:txBody>
      </p:sp>
    </p:spTree>
    <p:extLst>
      <p:ext uri="{BB962C8B-B14F-4D97-AF65-F5344CB8AC3E}">
        <p14:creationId xmlns:p14="http://schemas.microsoft.com/office/powerpoint/2010/main" val="9381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>
            <a:off x="221224" y="2228025"/>
            <a:ext cx="3716594" cy="3582840"/>
          </a:xfrm>
          <a:prstGeom prst="triangle">
            <a:avLst>
              <a:gd name="adj" fmla="val 50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445" y="28938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Traditional approach: before </a:t>
            </a:r>
            <a:r>
              <a:rPr lang="en-US" sz="3200" dirty="0" err="1"/>
              <a:t>vs</a:t>
            </a:r>
            <a:r>
              <a:rPr lang="en-US" sz="3200" dirty="0"/>
              <a:t> after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032387" y="1991032"/>
            <a:ext cx="3716594" cy="3819833"/>
          </a:xfrm>
          <a:prstGeom prst="triangle">
            <a:avLst>
              <a:gd name="adj" fmla="val 508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212257" y="1991032"/>
            <a:ext cx="1401097" cy="14453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39812" y="4607483"/>
            <a:ext cx="3052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Ignores overall trends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645743" y="1991032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533535" y="1991032"/>
            <a:ext cx="1401097" cy="14453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9812" y="2595716"/>
            <a:ext cx="6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1292" y="2595714"/>
            <a:ext cx="6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2207489" y="1986264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6" grpId="0" animBg="1"/>
      <p:bldP spid="17" grpId="0" animBg="1"/>
      <p:bldP spid="2" grpId="0"/>
      <p:bldP spid="18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4350774" y="1991032"/>
            <a:ext cx="1991033" cy="202841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224" y="2228025"/>
            <a:ext cx="3716594" cy="3582840"/>
          </a:xfrm>
          <a:prstGeom prst="triangle">
            <a:avLst>
              <a:gd name="adj" fmla="val 50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445" y="28938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Traditional approach: Inside </a:t>
            </a:r>
            <a:r>
              <a:rPr lang="en-US" sz="3200" dirty="0" err="1"/>
              <a:t>vs</a:t>
            </a:r>
            <a:r>
              <a:rPr lang="en-US" sz="3200" dirty="0"/>
              <a:t> outside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032387" y="1991032"/>
            <a:ext cx="3716594" cy="3819833"/>
          </a:xfrm>
          <a:prstGeom prst="triangle">
            <a:avLst>
              <a:gd name="adj" fmla="val 508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212257" y="1991032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39812" y="4607483"/>
            <a:ext cx="337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Ignores differences in probability of degradation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645743" y="1991032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9812" y="2595716"/>
            <a:ext cx="6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4001" y="3557779"/>
            <a:ext cx="6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62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13" grpId="0"/>
      <p:bldP spid="16" grpId="0" animBg="1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540913"/>
            <a:ext cx="5543550" cy="5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>
            <a:off x="221224" y="2228025"/>
            <a:ext cx="3716594" cy="3582840"/>
          </a:xfrm>
          <a:prstGeom prst="triangle">
            <a:avLst>
              <a:gd name="adj" fmla="val 50820"/>
            </a:avLst>
          </a:prstGeom>
          <a:solidFill>
            <a:srgbClr val="99D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1680934" y="3709729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401096" y="2183781"/>
            <a:ext cx="1378973" cy="135583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032387" y="1991032"/>
            <a:ext cx="3716594" cy="3819833"/>
          </a:xfrm>
          <a:prstGeom prst="triangle">
            <a:avLst>
              <a:gd name="adj" fmla="val 508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212257" y="1991032"/>
            <a:ext cx="1401097" cy="1445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8981" y="2183781"/>
            <a:ext cx="252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Or, more likely…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1228724" y="3591232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553495" y="3301180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595874" y="2861697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091724" y="2558845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079521" y="3463012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458874" y="3617870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803617" y="3421278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224524" y="3886190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611274" y="3770270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613354" y="4473809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244013" y="4251571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45694" y="4096713"/>
            <a:ext cx="344743" cy="30971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48980" y="2777239"/>
            <a:ext cx="4100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Find a set of ‘matched’ control (untreated) parcels with similar characteristics to the treated parcels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8980" y="4251571"/>
            <a:ext cx="41000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we do a good job finding control parcels that look like the treated parcels, we can replicate what would have happened without protection*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8729" y="6098996"/>
            <a:ext cx="83103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</a:t>
            </a:r>
            <a:r>
              <a:rPr lang="en-US" sz="1400" dirty="0"/>
              <a:t>Assumes unobservable characteristics are distributed in the same way as observables: i.e. Matching over observables =&gt; matching over </a:t>
            </a:r>
            <a:r>
              <a:rPr lang="en-US" sz="1400" dirty="0" err="1"/>
              <a:t>unobservables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16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1" grpId="1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6892787" cy="3644384"/>
        </p:xfrm>
        <a:graphic>
          <a:graphicData uri="http://schemas.openxmlformats.org/drawingml/2006/table">
            <a:tbl>
              <a:tblPr/>
              <a:tblGrid>
                <a:gridCol w="21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3F8B48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3F8B48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3F8B48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Method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Matching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Spatial Matching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Spatial Matching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3300"/>
                          </a:solidFill>
                          <a:latin typeface="+mj-lt"/>
                          <a:ea typeface="Calibri"/>
                          <a:cs typeface="Times New Roman"/>
                        </a:rPr>
                        <a:t>Treatment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latin typeface="+mj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latin typeface="+mj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latin typeface="+mj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5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0" baseline="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Control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C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- Boundary with 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j-lt"/>
                          <a:ea typeface="Calibri"/>
                          <a:cs typeface="Times New Roman"/>
                        </a:rPr>
                        <a:t>Obs. per year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(controls used)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j-lt"/>
                          <a:ea typeface="Calibri"/>
                          <a:cs typeface="Times New Roman"/>
                        </a:rPr>
                        <a:t>4203</a:t>
                      </a:r>
                      <a:r>
                        <a:rPr lang="en-US" sz="2000" baseline="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(771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j-lt"/>
                          <a:ea typeface="Calibri"/>
                          <a:cs typeface="Times New Roman"/>
                        </a:rPr>
                        <a:t>4203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(739)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j-lt"/>
                          <a:ea typeface="Calibri"/>
                          <a:cs typeface="Times New Roman"/>
                        </a:rPr>
                        <a:t>4009</a:t>
                      </a:r>
                      <a:r>
                        <a:rPr lang="en-US" sz="2000" baseline="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j-lt"/>
                          <a:ea typeface="Calibri"/>
                          <a:cs typeface="Times New Roman"/>
                        </a:rPr>
                        <a:t>(738)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j-lt"/>
                          <a:ea typeface="Calibri"/>
                          <a:cs typeface="Times New Roman"/>
                        </a:rPr>
                        <a:t>Average ‘distance’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Model Refinements</a:t>
            </a:r>
          </a:p>
        </p:txBody>
      </p:sp>
    </p:spTree>
    <p:extLst>
      <p:ext uri="{BB962C8B-B14F-4D97-AF65-F5344CB8AC3E}">
        <p14:creationId xmlns:p14="http://schemas.microsoft.com/office/powerpoint/2010/main" val="167422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Abadie</a:t>
            </a:r>
            <a:r>
              <a:rPr lang="en-US" sz="3200" dirty="0"/>
              <a:t> and </a:t>
            </a:r>
            <a:r>
              <a:rPr lang="en-US" sz="3200" dirty="0" err="1"/>
              <a:t>Imbens</a:t>
            </a:r>
            <a:r>
              <a:rPr lang="en-US" sz="3200" dirty="0"/>
              <a:t> (2006) Matching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 dirty="0"/>
              <a:t>Matches over covariates weighted by inverse variance.</a:t>
            </a:r>
          </a:p>
          <a:p>
            <a:r>
              <a:rPr lang="en-US" sz="2800" dirty="0"/>
              <a:t>Bias-corrected to adjust estimates for differences in covariates.</a:t>
            </a:r>
          </a:p>
          <a:p>
            <a:r>
              <a:rPr lang="en-US" sz="2800" dirty="0">
                <a:solidFill>
                  <a:srgbClr val="3F8B48"/>
                </a:solidFill>
              </a:rPr>
              <a:t>Match over </a:t>
            </a:r>
          </a:p>
          <a:p>
            <a:pPr lvl="1"/>
            <a:r>
              <a:rPr lang="en-US" sz="2400" dirty="0">
                <a:solidFill>
                  <a:srgbClr val="3F8B48"/>
                </a:solidFill>
              </a:rPr>
              <a:t>physical characteristics (elevation, slope, aspect, distance to road, size, tree species, density of forest cover), </a:t>
            </a:r>
          </a:p>
          <a:p>
            <a:pPr lvl="1"/>
            <a:r>
              <a:rPr lang="en-US" sz="2400" dirty="0">
                <a:solidFill>
                  <a:srgbClr val="3F8B48"/>
                </a:solidFill>
              </a:rPr>
              <a:t>governance (property type, state, prior regulation).  </a:t>
            </a:r>
          </a:p>
          <a:p>
            <a:r>
              <a:rPr lang="en-US" sz="2800" dirty="0">
                <a:solidFill>
                  <a:srgbClr val="3F8B48"/>
                </a:solidFill>
              </a:rPr>
              <a:t>Match each ‘treated’ plot to 5 controls.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257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/>
              <a:t>Avoided forest loss (1993 </a:t>
            </a:r>
            <a:r>
              <a:rPr lang="en-US" sz="3200" dirty="0" err="1"/>
              <a:t>vs</a:t>
            </a:r>
            <a:r>
              <a:rPr lang="en-US" sz="3200" dirty="0"/>
              <a:t> 2009):</a:t>
            </a:r>
            <a:br>
              <a:rPr lang="en-US" sz="3200" dirty="0"/>
            </a:br>
            <a:r>
              <a:rPr lang="en-US" sz="3200" dirty="0"/>
              <a:t>Matching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346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" y="1"/>
            <a:ext cx="9142116" cy="68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683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-4648200"/>
            <a:ext cx="20290163" cy="1503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5800" y="1981200"/>
            <a:ext cx="1828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4800600"/>
            <a:ext cx="1828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581400"/>
            <a:ext cx="3048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Evidence of Spatial Spillover</a:t>
            </a:r>
          </a:p>
        </p:txBody>
      </p:sp>
    </p:spTree>
    <p:extLst>
      <p:ext uri="{BB962C8B-B14F-4D97-AF65-F5344CB8AC3E}">
        <p14:creationId xmlns:p14="http://schemas.microsoft.com/office/powerpoint/2010/main" val="1214637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Significant spatial correlation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2057400"/>
          <a:ext cx="4572000" cy="3200406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Moran's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p-stat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Moran’s I: </a:t>
            </a:r>
            <a:r>
              <a:rPr lang="en-US" dirty="0" err="1">
                <a:solidFill>
                  <a:schemeClr val="tx2"/>
                </a:solidFill>
              </a:rPr>
              <a:t>corr</a:t>
            </a:r>
            <a:r>
              <a:rPr lang="en-US" dirty="0">
                <a:solidFill>
                  <a:schemeClr val="tx2"/>
                </a:solidFill>
              </a:rPr>
              <a:t> coefficient between outcome in observation I and its </a:t>
            </a:r>
            <a:r>
              <a:rPr lang="en-US" dirty="0" err="1">
                <a:solidFill>
                  <a:schemeClr val="tx2"/>
                </a:solidFill>
              </a:rPr>
              <a:t>neighbours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60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Rate of deforestation</a:t>
            </a:r>
          </a:p>
        </p:txBody>
      </p:sp>
    </p:spTree>
    <p:extLst>
      <p:ext uri="{BB962C8B-B14F-4D97-AF65-F5344CB8AC3E}">
        <p14:creationId xmlns:p14="http://schemas.microsoft.com/office/powerpoint/2010/main" val="712917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Premise: What happens in one parcel is not independent of what happens in </a:t>
            </a:r>
            <a:r>
              <a:rPr lang="en-US" sz="2400" dirty="0" err="1"/>
              <a:t>neighbouring</a:t>
            </a:r>
            <a:r>
              <a:rPr lang="en-US" sz="2400" dirty="0"/>
              <a:t> parcels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626" y="28865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72749" y="2871839"/>
          <a:ext cx="209427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PES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Dense forest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Disturbed forest</a:t>
                      </a:r>
                    </a:p>
                  </a:txBody>
                  <a:tcPr>
                    <a:solidFill>
                      <a:srgbClr val="99D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Agriculture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1625" y="4011561"/>
            <a:ext cx="1828800" cy="1091381"/>
          </a:xfrm>
          <a:prstGeom prst="rect">
            <a:avLst/>
          </a:prstGeom>
          <a:solidFill>
            <a:srgbClr val="000000">
              <a:alpha val="16078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2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Premise: What happens in one parcel is not independent of what happens in </a:t>
            </a:r>
            <a:r>
              <a:rPr lang="en-US" sz="2400" dirty="0" err="1"/>
              <a:t>neighbouring</a:t>
            </a:r>
            <a:r>
              <a:rPr lang="en-US" sz="2400" dirty="0"/>
              <a:t> parcels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626" y="28865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D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72749" y="2871839"/>
          <a:ext cx="209427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PES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Dense forest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Disturbed forest</a:t>
                      </a:r>
                    </a:p>
                  </a:txBody>
                  <a:tcPr>
                    <a:solidFill>
                      <a:srgbClr val="99D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Agriculture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8877" y="5973097"/>
            <a:ext cx="8229600" cy="77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Match over own and </a:t>
            </a:r>
            <a:r>
              <a:rPr lang="en-US" sz="2400" dirty="0" err="1"/>
              <a:t>neighbouring</a:t>
            </a:r>
            <a:r>
              <a:rPr lang="en-US" sz="2400" dirty="0"/>
              <a:t> parcel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93090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/>
              <a:t>Avoided forest loss (1993 </a:t>
            </a:r>
            <a:r>
              <a:rPr lang="en-US" sz="3200" dirty="0" err="1"/>
              <a:t>vs</a:t>
            </a:r>
            <a:r>
              <a:rPr lang="en-US" sz="3200" dirty="0"/>
              <a:t> 2009):</a:t>
            </a:r>
            <a:br>
              <a:rPr lang="en-US" sz="3200" dirty="0"/>
            </a:br>
            <a:r>
              <a:rPr lang="en-US" sz="3200" dirty="0"/>
              <a:t>Spatial matching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97000" y="4127500"/>
            <a:ext cx="10287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1. A few concepts</a:t>
            </a:r>
          </a:p>
          <a:p>
            <a:pPr marL="0" indent="0">
              <a:buNone/>
            </a:pPr>
            <a:r>
              <a:rPr lang="en-US" sz="2600" dirty="0"/>
              <a:t>2. Treatment in space</a:t>
            </a:r>
          </a:p>
          <a:p>
            <a:pPr marL="457200" lvl="1" indent="0">
              <a:buNone/>
            </a:pPr>
            <a:r>
              <a:rPr lang="en-US" sz="2200" dirty="0"/>
              <a:t>2.1 Overview of issues</a:t>
            </a:r>
          </a:p>
          <a:p>
            <a:pPr marL="457200" lvl="1" indent="0">
              <a:buNone/>
            </a:pPr>
            <a:r>
              <a:rPr lang="en-US" sz="2200" dirty="0"/>
              <a:t>2.2 Randomized Control Trial in Space</a:t>
            </a:r>
          </a:p>
          <a:p>
            <a:pPr marL="457200" lvl="1" indent="0">
              <a:buNone/>
            </a:pPr>
            <a:r>
              <a:rPr lang="en-US" sz="2200" dirty="0"/>
              <a:t>2.2 Regression Discontinuity Design</a:t>
            </a:r>
          </a:p>
          <a:p>
            <a:pPr marL="457200" lvl="1" indent="0">
              <a:buNone/>
            </a:pPr>
            <a:r>
              <a:rPr lang="en-US" sz="2200" dirty="0"/>
              <a:t>2.3 Matching</a:t>
            </a:r>
          </a:p>
          <a:p>
            <a:pPr marL="457200" lvl="1" indent="0">
              <a:buNone/>
            </a:pPr>
            <a:r>
              <a:rPr lang="en-US" sz="2200" dirty="0"/>
              <a:t>2.4 Modifiable Areal Unit Problem</a:t>
            </a:r>
          </a:p>
          <a:p>
            <a:pPr marL="571500" indent="-514350">
              <a:buAutoNum type="arabicPeriod" startAt="3"/>
            </a:pPr>
            <a:r>
              <a:rPr lang="en-US" sz="2600" dirty="0"/>
              <a:t>Examples with real data!</a:t>
            </a:r>
          </a:p>
          <a:p>
            <a:pPr marL="457200" lvl="1" indent="0">
              <a:buNone/>
            </a:pPr>
            <a:r>
              <a:rPr lang="en-US" sz="2200" dirty="0"/>
              <a:t>3.1 spatial processes and bias</a:t>
            </a:r>
          </a:p>
          <a:p>
            <a:pPr marL="457200" lvl="1" indent="0">
              <a:buNone/>
            </a:pPr>
            <a:r>
              <a:rPr lang="en-US" sz="2200" dirty="0"/>
              <a:t>3.2  leakage/spillovers (mechanistic vs </a:t>
            </a:r>
            <a:r>
              <a:rPr lang="en-US" sz="2200" dirty="0" err="1"/>
              <a:t>behavioural</a:t>
            </a:r>
            <a:r>
              <a:rPr lang="en-US" sz="2200" dirty="0"/>
              <a:t>)</a:t>
            </a:r>
          </a:p>
          <a:p>
            <a:pPr marL="457200" lvl="1" indent="0">
              <a:buNone/>
            </a:pPr>
            <a:r>
              <a:rPr lang="en-US" sz="2200" dirty="0"/>
              <a:t>3.3 heterogeneity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10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28600"/>
            <a:ext cx="4876800" cy="6400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685800"/>
            <a:ext cx="2667000" cy="5562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838200"/>
            <a:ext cx="2362200" cy="5257800"/>
          </a:xfrm>
          <a:prstGeom prst="rect">
            <a:avLst/>
          </a:prstGeom>
          <a:solidFill>
            <a:srgbClr val="3F8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106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68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872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/>
              <a:t>Avoided forest loss (1993 </a:t>
            </a:r>
            <a:r>
              <a:rPr lang="en-US" sz="3200" dirty="0" err="1"/>
              <a:t>vs</a:t>
            </a:r>
            <a:r>
              <a:rPr lang="en-US" sz="3200" dirty="0"/>
              <a:t> 2009):</a:t>
            </a:r>
            <a:br>
              <a:rPr lang="en-US" sz="3200" dirty="0"/>
            </a:br>
            <a:r>
              <a:rPr lang="en-US" sz="3200" dirty="0"/>
              <a:t>without controls bordering treatment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562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51EA-FA45-F19A-85F8-3C6FE0FB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5ECD-66DF-84D6-59BC-D6738F9C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spillovers matter</a:t>
            </a:r>
          </a:p>
        </p:txBody>
      </p:sp>
    </p:spTree>
    <p:extLst>
      <p:ext uri="{BB962C8B-B14F-4D97-AF65-F5344CB8AC3E}">
        <p14:creationId xmlns:p14="http://schemas.microsoft.com/office/powerpoint/2010/main" val="130953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856393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2.4 Modifiable Areal Unit Problem (MAUP)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(Goldilocks and the Grid: Avelino, Baylis, Honey-Roses 2014)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58" y="1846263"/>
            <a:ext cx="400553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86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Conservation Policy Evaluation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18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availability of land use / forest cover data is essential for conservation policy evaluation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5"/>
          <a:stretch/>
        </p:blipFill>
        <p:spPr>
          <a:xfrm>
            <a:off x="7039391" y="2488899"/>
            <a:ext cx="1988064" cy="2137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7146" y="2586714"/>
            <a:ext cx="316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sensing images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quality and resolution (&lt; 1m)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4172" y="3672748"/>
            <a:ext cx="2169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Economic/social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11971" y="2169994"/>
            <a:ext cx="30156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6233" y="3192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853714" y="2478647"/>
            <a:ext cx="228290" cy="1775702"/>
          </a:xfrm>
          <a:prstGeom prst="rightBrace">
            <a:avLst>
              <a:gd name="adj1" fmla="val 8333"/>
              <a:gd name="adj2" fmla="val 507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6604" y="3206572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 compatibility</a:t>
            </a:r>
          </a:p>
        </p:txBody>
      </p:sp>
    </p:spTree>
    <p:extLst>
      <p:ext uri="{BB962C8B-B14F-4D97-AF65-F5344CB8AC3E}">
        <p14:creationId xmlns:p14="http://schemas.microsoft.com/office/powerpoint/2010/main" val="522654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Conservation Policy Evaluation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18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availability of land use / forest cover data is essential for conservation policy evaluation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5"/>
          <a:stretch/>
        </p:blipFill>
        <p:spPr>
          <a:xfrm>
            <a:off x="7039391" y="2488899"/>
            <a:ext cx="1988064" cy="2137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7146" y="2586714"/>
            <a:ext cx="316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sensing images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quality and resolution (&lt; 1m)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4172" y="3672748"/>
            <a:ext cx="2169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Economic/social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11971" y="2169994"/>
            <a:ext cx="30156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6233" y="3192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853714" y="2478647"/>
            <a:ext cx="228290" cy="1775702"/>
          </a:xfrm>
          <a:prstGeom prst="rightBrace">
            <a:avLst>
              <a:gd name="adj1" fmla="val 8333"/>
              <a:gd name="adj2" fmla="val 507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6604" y="3206572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 compatibility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021112"/>
            <a:ext cx="465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which scale is the true process taking place?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flipH="1">
            <a:off x="5803747" y="3575904"/>
            <a:ext cx="223860" cy="1487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5390444"/>
            <a:ext cx="553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consequences of choosing the wrong one?</a:t>
            </a:r>
          </a:p>
        </p:txBody>
      </p:sp>
    </p:spTree>
    <p:extLst>
      <p:ext uri="{BB962C8B-B14F-4D97-AF65-F5344CB8AC3E}">
        <p14:creationId xmlns:p14="http://schemas.microsoft.com/office/powerpoint/2010/main" val="592306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52400"/>
          <a:ext cx="8763001" cy="5994762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size (ha)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Area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(km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(cross-section)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Imagery &amp; Resolution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Alix-Garcia et al. 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Baylis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Blackman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6.25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Börner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 &amp;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Bruggeman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ETM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Busch &amp; Grantham 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1,759,194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195,466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 (250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OSIRIS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Clements &amp; Milner-Gulland 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  (30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Costedoat et al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 5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Ferraro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Hanauer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Census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Gaveau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1,256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Honey-Rosés et al 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Patches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20.8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4,263 (T+C)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 +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Pfaff 1999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33,000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(reclassified to 1 km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Regression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Pfaff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156,522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20,072 (T+C)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7,775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Sanchez-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Azofeifa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9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Shah &amp; Baylis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1,565,604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3,957(T)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170,899(C)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Sills et al 2015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INPE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Brazilian National Space Agency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Synthetic Control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Sims 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8,200 (mean)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(30 m &amp; 60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OLS &amp; IV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Sims &amp; Alix-Garcia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Thiessen polygons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10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52400"/>
          <a:ext cx="8763001" cy="5994762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size (ha)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Area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(km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(cross-section)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Imagery &amp; Resolution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Alix-Garcia et al. 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Baylis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Blackman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Börner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 &amp;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Bruggeman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ETM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Busch &amp; Grantham 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1,759,194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195,466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 (250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OSIRIS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Clements &amp; Milner-Gulland 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  (30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Costedoat et al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 5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Ferraro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Hanauer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Census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Gaveau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1,256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  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Honey-Rosés et al 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Patches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20.8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4,263 (T+C)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 +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Pfaff 1999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33,000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(reclassified to 1 km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Regression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Pfaff et al.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156,522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20,072 (T+C)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7,775 (T)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Sanchez-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Azofeifa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2007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9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Shah &amp; Baylis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1,565,604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3,957(T)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170,899(C)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(250 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Sills et al 2015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INPE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Brazilian National Space Agency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Synthetic Control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Sims 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8,200 (mean)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(30 m &amp; 60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OLS &amp; IV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Sims &amp; Alix-Garcia 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Thiessen polygons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(mean)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Landsat TM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0" marR="2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699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Not always a problem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(but it often is…)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Smaller is not always better. 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Bigger is not always better. 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Just right? Scale that drives dependent variable.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Even just right can be wrong:                                         correlation, spatial correlation.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Impact evaluation has not addressed this concern.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There’s no easy fix.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A few best practices.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dirty="0"/>
              <a:t>1. Introduction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What we learn</a:t>
            </a:r>
          </a:p>
        </p:txBody>
      </p:sp>
    </p:spTree>
    <p:extLst>
      <p:ext uri="{BB962C8B-B14F-4D97-AF65-F5344CB8AC3E}">
        <p14:creationId xmlns:p14="http://schemas.microsoft.com/office/powerpoint/2010/main" val="3810202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Problem with too small </a:t>
            </a:r>
          </a:p>
          <a:p>
            <a:pPr marL="292608" lvl="1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losing sight of the forest for the trees.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Problem with too big </a:t>
            </a:r>
          </a:p>
          <a:p>
            <a:pPr marL="292608" lvl="1" indent="0"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a. imprecision</a:t>
            </a:r>
          </a:p>
          <a:p>
            <a:pPr marL="292608" lvl="1" indent="0"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b.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e.g. discrete vs continuous treatment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pixilization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problem)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Correlation can wreak havoc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Spatial processes make things worse (not always an underestimate)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dirty="0"/>
              <a:t>1. Introduction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 attempt at some intuition</a:t>
            </a:r>
          </a:p>
        </p:txBody>
      </p:sp>
    </p:spTree>
    <p:extLst>
      <p:ext uri="{BB962C8B-B14F-4D97-AF65-F5344CB8AC3E}">
        <p14:creationId xmlns:p14="http://schemas.microsoft.com/office/powerpoint/2010/main" val="27918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s.123rf.com/400wm/400/400/pixelsaway/pixelsaway1112/pixelsaway111200065/11788220-back-to-basics--fundamental-principles-concept-isolated-text-in-vintage-wood-letterpress-printing-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673100"/>
            <a:ext cx="5686425" cy="49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32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Methods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Monte Carlo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Following Reynolds (1998) and </a:t>
            </a:r>
            <a:r>
              <a:rPr lang="en-US" dirty="0" err="1"/>
              <a:t>Arbia</a:t>
            </a:r>
            <a:r>
              <a:rPr lang="en-US" dirty="0"/>
              <a:t> and </a:t>
            </a:r>
            <a:r>
              <a:rPr lang="en-US" dirty="0" err="1"/>
              <a:t>Petrarca</a:t>
            </a:r>
            <a:r>
              <a:rPr lang="en-US" dirty="0"/>
              <a:t> (2011, 2013), we approach the MAUP via simulations, focusing on the scale effect.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Specification: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Basic Spatial Unit: 1x1 cell in a regular lattice of 120x120.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Scales of analysis: 120x120, 60x60, 30x30, 24x24, 20x20, 12x12, 10x10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General specification: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0" y="4214612"/>
            <a:ext cx="4572000" cy="2162631"/>
            <a:chOff x="3078480" y="4037446"/>
            <a:chExt cx="6096000" cy="2162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191404" y="4037446"/>
                  <a:ext cx="44323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𝜌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𝑊𝑌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404" y="4037446"/>
                  <a:ext cx="332424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078480" y="4515962"/>
                  <a:ext cx="6096000" cy="16841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45720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=0.5</m:t>
                        </m:r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45720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𝑎𝑡𝑖𝑎𝑙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𝑤𝑒𝑖𝑔h𝑡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𝑚𝑎𝑡𝑟𝑖𝑥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𝑡𝑦𝑝𝑒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𝑞𝑢𝑒𝑒𝑛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45720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~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(0, 1)</m:t>
                        </m:r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45720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𝑜𝑟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~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𝑈𝑛𝑖𝑓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(0, 5)</m:t>
                        </m:r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480" y="4515962"/>
                  <a:ext cx="6096000" cy="13665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624654" y="4493240"/>
            <a:ext cx="1282221" cy="646331"/>
            <a:chOff x="832863" y="4493227"/>
            <a:chExt cx="1709628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832863" y="4493227"/>
              <a:ext cx="157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Random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Spatial Lag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2419661" y="4583938"/>
              <a:ext cx="122830" cy="55319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Elbow Connector 11"/>
          <p:cNvCxnSpPr>
            <a:stCxn id="13" idx="2"/>
          </p:cNvCxnSpPr>
          <p:nvPr/>
        </p:nvCxnSpPr>
        <p:spPr>
          <a:xfrm rot="10800000" flipV="1">
            <a:off x="2047166" y="4399272"/>
            <a:ext cx="1073529" cy="4612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20693" y="4214606"/>
            <a:ext cx="2673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08539" y="4210368"/>
            <a:ext cx="239662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2446" y="4245992"/>
            <a:ext cx="239662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Elbow Connector 17"/>
          <p:cNvCxnSpPr>
            <a:stCxn id="16" idx="4"/>
          </p:cNvCxnSpPr>
          <p:nvPr/>
        </p:nvCxnSpPr>
        <p:spPr>
          <a:xfrm rot="16200000" flipH="1">
            <a:off x="6446239" y="4011373"/>
            <a:ext cx="112611" cy="13205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086606" y="4231457"/>
            <a:ext cx="1853567" cy="923330"/>
            <a:chOff x="9962866" y="4174746"/>
            <a:chExt cx="2471423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10160418" y="4174746"/>
              <a:ext cx="2273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Clustered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Dependent on X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9962866" y="4210369"/>
              <a:ext cx="161848" cy="88119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89952" y="3441933"/>
            <a:ext cx="2195014" cy="646331"/>
            <a:chOff x="9803935" y="3431498"/>
            <a:chExt cx="2926685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9963710" y="3431498"/>
              <a:ext cx="2766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483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Spatially Dependent</a:t>
              </a:r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9803935" y="3431498"/>
              <a:ext cx="159775" cy="64633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7" name="Elbow Connector 26"/>
          <p:cNvCxnSpPr>
            <a:endCxn id="24" idx="1"/>
          </p:cNvCxnSpPr>
          <p:nvPr/>
        </p:nvCxnSpPr>
        <p:spPr>
          <a:xfrm flipV="1">
            <a:off x="4456436" y="3765096"/>
            <a:ext cx="2533525" cy="4452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2" y="1219200"/>
            <a:ext cx="84781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822960" y="457200"/>
            <a:ext cx="7543800" cy="1280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</a:rPr>
              <a:t>2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Methods</a:t>
            </a:r>
            <a:endParaRPr kumimoji="0" lang="en-US" sz="3200" b="0" i="0" u="none" strike="noStrike" kern="1200" cap="none" spc="-5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685800"/>
            <a:ext cx="4572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57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2" y="1219200"/>
            <a:ext cx="84781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822960" y="457200"/>
            <a:ext cx="7543800" cy="1280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</a:rPr>
              <a:t>2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Methods</a:t>
            </a:r>
            <a:endParaRPr kumimoji="0" lang="en-US" sz="3200" b="0" i="0" u="none" strike="noStrike" kern="1200" cap="none" spc="-5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7135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822960" y="457200"/>
            <a:ext cx="7543800" cy="1280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</a:rPr>
              <a:t>2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Methods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Scenarios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1600200"/>
            <a:ext cx="7924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38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/>
          <a:stretch/>
        </p:blipFill>
        <p:spPr>
          <a:xfrm>
            <a:off x="4190999" y="2428875"/>
            <a:ext cx="3291840" cy="2923937"/>
          </a:xfrm>
        </p:spPr>
      </p:pic>
      <p:grpSp>
        <p:nvGrpSpPr>
          <p:cNvPr id="52" name="Group 51"/>
          <p:cNvGrpSpPr/>
          <p:nvPr/>
        </p:nvGrpSpPr>
        <p:grpSpPr>
          <a:xfrm>
            <a:off x="3449829" y="4843698"/>
            <a:ext cx="4184944" cy="1604490"/>
            <a:chOff x="3126571" y="5556566"/>
            <a:chExt cx="5579924" cy="767319"/>
          </a:xfrm>
        </p:grpSpPr>
        <p:grpSp>
          <p:nvGrpSpPr>
            <p:cNvPr id="28" name="Group 27"/>
            <p:cNvGrpSpPr/>
            <p:nvPr/>
          </p:nvGrpSpPr>
          <p:grpSpPr>
            <a:xfrm>
              <a:off x="4505253" y="5695632"/>
              <a:ext cx="4201242" cy="628253"/>
              <a:chOff x="4263025" y="5010150"/>
              <a:chExt cx="4201242" cy="62825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3317" y="5053903"/>
                <a:ext cx="379095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795655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89610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5305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8635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7045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58470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08500" y="5010150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263025" y="5022850"/>
                <a:ext cx="45140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73318" y="5019625"/>
                <a:ext cx="3830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94124" y="5022850"/>
                <a:ext cx="3830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0823" y="5022850"/>
                <a:ext cx="3830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03872" y="5022850"/>
                <a:ext cx="3830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4324" y="5022850"/>
                <a:ext cx="3830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291186" y="5774356"/>
              <a:ext cx="944889" cy="26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Dimension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547528" y="5559742"/>
              <a:ext cx="3876232" cy="299958"/>
              <a:chOff x="4556354" y="4448492"/>
              <a:chExt cx="3876232" cy="29995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556354" y="4461192"/>
                <a:ext cx="3790950" cy="120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20760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14715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60410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33740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12150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83575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759554" y="4448492"/>
                <a:ext cx="0" cy="45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601525" y="4461192"/>
                <a:ext cx="314616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78445" y="4461192"/>
                <a:ext cx="314616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24371" y="4457967"/>
                <a:ext cx="383010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45176" y="4461192"/>
                <a:ext cx="383010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11876" y="4461192"/>
                <a:ext cx="383010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20729" y="4461192"/>
                <a:ext cx="451406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981180" y="4461192"/>
                <a:ext cx="451406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144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126571" y="5556566"/>
              <a:ext cx="1332338" cy="19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 Units in Each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Group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7367644" y="2583159"/>
            <a:ext cx="0" cy="21629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367643" y="4746067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367643" y="3664601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367643" y="3112640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358759" y="2583157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376175" y="2939894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367643" y="2755921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9542" y="2824228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375362" y="3031882"/>
            <a:ext cx="68580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87302" y="2818637"/>
            <a:ext cx="68580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01172" y="2472638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08390" y="3453527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 in which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dataset is 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88842" y="2462167"/>
            <a:ext cx="12145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148639" y="3315027"/>
                <a:ext cx="104701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5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35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en-US" sz="135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estimate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185" y="3277036"/>
                <a:ext cx="133767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70" t="-10000" r="-41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31983" y="4293661"/>
                <a:ext cx="95167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l-GR" sz="135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𝜸</m:t>
                    </m:r>
                  </m:oMath>
                </a14:m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estimate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977" y="4581881"/>
                <a:ext cx="120949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50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5699760" y="3857625"/>
            <a:ext cx="587748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993634" y="3055061"/>
            <a:ext cx="395772" cy="28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3"/>
          </p:cNvCxnSpPr>
          <p:nvPr/>
        </p:nvCxnSpPr>
        <p:spPr>
          <a:xfrm>
            <a:off x="5803342" y="2612208"/>
            <a:ext cx="278010" cy="26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0" idx="3"/>
          </p:cNvCxnSpPr>
          <p:nvPr/>
        </p:nvCxnSpPr>
        <p:spPr>
          <a:xfrm>
            <a:off x="5803342" y="2612208"/>
            <a:ext cx="129548" cy="117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9" idx="0"/>
            <a:endCxn id="63" idx="3"/>
          </p:cNvCxnSpPr>
          <p:nvPr/>
        </p:nvCxnSpPr>
        <p:spPr>
          <a:xfrm flipH="1" flipV="1">
            <a:off x="7992442" y="2951186"/>
            <a:ext cx="586778" cy="502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/>
              <p:cNvSpPr txBox="1">
                <a:spLocks/>
              </p:cNvSpPr>
              <p:nvPr/>
            </p:nvSpPr>
            <p:spPr>
              <a:xfrm>
                <a:off x="909365" y="2335292"/>
                <a:ext cx="3060332" cy="3017520"/>
              </a:xfrm>
              <a:prstGeom prst="rect">
                <a:avLst/>
              </a:prstGeom>
            </p:spPr>
            <p:txBody>
              <a:bodyPr vert="horz" lIns="0" tIns="34290" rIns="0" bIns="3429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Procedure: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Chose the level to generate the true dataset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If scale &lt; 120x120, create noisy data through disaggregation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 Estimate 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𝛾</m:t>
                    </m:r>
                    <m:r>
                      <a:rPr kumimoji="0" lang="en-US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each scale, aggregating from the 120x120 data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65" y="2335292"/>
                <a:ext cx="3060332" cy="3017520"/>
              </a:xfrm>
              <a:prstGeom prst="rect">
                <a:avLst/>
              </a:prstGeom>
              <a:blipFill rotWithShape="0">
                <a:blip r:embed="rId5"/>
                <a:stretch>
                  <a:fillRect l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/>
          <a:lstStyle/>
          <a:p>
            <a:r>
              <a:rPr lang="en-US" dirty="0"/>
              <a:t>2. Methods and Results</a:t>
            </a:r>
            <a:br>
              <a:rPr lang="en-US" dirty="0"/>
            </a:br>
            <a:r>
              <a:rPr lang="en-US" sz="2700" dirty="0">
                <a:solidFill>
                  <a:schemeClr val="bg1">
                    <a:lumMod val="65000"/>
                  </a:schemeClr>
                </a:solidFill>
              </a:rPr>
              <a:t>Monte Carlo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952433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Lesson 1: Not always a problem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960" y="1845734"/>
            <a:ext cx="435064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X random, T clustered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  <a:endParaRPr lang="en-US" sz="11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Aggregation reduces data variability and the number of observations → </a:t>
            </a:r>
            <a:r>
              <a:rPr lang="en-US" b="1" dirty="0"/>
              <a:t>efficiency loss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Unbiased</a:t>
            </a:r>
            <a:r>
              <a:rPr lang="en-US" dirty="0"/>
              <a:t> estimates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Aggregation procedure that maximizes within-group variability with respect to between-group variability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17889" y="2661313"/>
            <a:ext cx="1" cy="4114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17810" y="2511247"/>
            <a:ext cx="2" cy="67249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066985" y="2562025"/>
            <a:ext cx="1" cy="5577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67035" y="2756846"/>
            <a:ext cx="1" cy="228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33211" y="1845738"/>
            <a:ext cx="2975317" cy="47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46663" y="5361562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46663" y="3183659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237779" y="2477681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55195" y="2953331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46663" y="2708033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254382" y="3075981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266322" y="2791655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48592" y="5207673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8912" y="2330324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400"/>
            <a:ext cx="171312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87" y="1845734"/>
            <a:ext cx="430822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X random, T clustered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Efficiency loss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Disaggregation induces </a:t>
            </a:r>
            <a:r>
              <a:rPr lang="en-US" u="sng" dirty="0"/>
              <a:t>error in variables </a:t>
            </a:r>
            <a:r>
              <a:rPr lang="en-US" dirty="0"/>
              <a:t>→ </a:t>
            </a:r>
            <a:r>
              <a:rPr lang="en-US" b="1" dirty="0"/>
              <a:t>bias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Aggregation smooth away some of the noise reducing the bias 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noFill/>
        </p:spPr>
        <p:txBody>
          <a:bodyPr>
            <a:normAutofit/>
          </a:bodyPr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Lesson 2: Smaller is not always better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3209" y="1845738"/>
            <a:ext cx="2975317" cy="47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246663" y="5361558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246663" y="318365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237779" y="247767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255195" y="295332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46663" y="2708029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254382" y="3075977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66322" y="2791651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1526" y="5207617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78910" y="2330320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7571"/>
            <a:ext cx="1717653" cy="136643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1905000"/>
            <a:ext cx="3292125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8348562" y="292175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87" y="1845734"/>
            <a:ext cx="430822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X random, T clustered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Efficiency loss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Disaggregation induces </a:t>
            </a:r>
            <a:r>
              <a:rPr lang="en-US" u="sng" dirty="0"/>
              <a:t>error in variables </a:t>
            </a:r>
            <a:r>
              <a:rPr lang="en-US" dirty="0"/>
              <a:t>→ </a:t>
            </a:r>
            <a:r>
              <a:rPr lang="en-US" b="1" dirty="0"/>
              <a:t>bias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Aggregation smooth away some of the noise reducing the bias 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noFill/>
        </p:spPr>
        <p:txBody>
          <a:bodyPr>
            <a:normAutofit/>
          </a:bodyPr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Lesson 2: Smaller is not always better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3209" y="1845738"/>
            <a:ext cx="2975317" cy="47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246663" y="5361558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246663" y="318365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237779" y="247767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255195" y="295332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46663" y="2708029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48562" y="376544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60x60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48562" y="304440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30x30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48562" y="279910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50828" y="255380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10x10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8254382" y="3075977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66322" y="2791651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48665" y="263776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12x12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78910" y="2330320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7571"/>
            <a:ext cx="1717653" cy="13664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*Death by animation</a:t>
            </a:r>
          </a:p>
        </p:txBody>
      </p:sp>
    </p:spTree>
    <p:extLst>
      <p:ext uri="{BB962C8B-B14F-4D97-AF65-F5344CB8AC3E}">
        <p14:creationId xmlns:p14="http://schemas.microsoft.com/office/powerpoint/2010/main" val="182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46" grpId="0"/>
      <p:bldP spid="47" grpId="0"/>
      <p:bldP spid="47" grpId="1"/>
      <p:bldP spid="48" grpId="0"/>
      <p:bldP spid="48" grpId="1"/>
      <p:bldP spid="49" grpId="0"/>
      <p:bldP spid="53" grpId="0"/>
      <p:bldP spid="5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5196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X spatially </a:t>
            </a:r>
            <a:r>
              <a:rPr lang="en-US" dirty="0" err="1"/>
              <a:t>autocorrelated</a:t>
            </a:r>
            <a:r>
              <a:rPr lang="en-US" dirty="0"/>
              <a:t>,       </a:t>
            </a:r>
            <a:r>
              <a:rPr lang="en-US" u="sng" dirty="0"/>
              <a:t>T random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Efficiency loss </a:t>
            </a:r>
            <a:r>
              <a:rPr lang="en-US" dirty="0"/>
              <a:t>+</a:t>
            </a:r>
            <a:r>
              <a:rPr lang="en-US" b="1" dirty="0"/>
              <a:t> bias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Aggregation introduces error in variables in T: changes its distribution → </a:t>
            </a:r>
            <a:r>
              <a:rPr lang="en-US" b="1" dirty="0"/>
              <a:t>bias towards zero </a:t>
            </a:r>
            <a:r>
              <a:rPr lang="en-US" dirty="0"/>
              <a:t>(lose explanatory power)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Continuous aggregation of binary variables</a:t>
            </a:r>
          </a:p>
          <a:p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Lesson 3: Bigger is not always better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28800"/>
            <a:ext cx="3291840" cy="4389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48562" y="292175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24x24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246663" y="5361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46663" y="3183653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37779" y="247767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55195" y="295332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46663" y="270802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8589" y="5207667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8562" y="376544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60x60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8562" y="304440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30x30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8562" y="279910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0828" y="255380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10x10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254382" y="3075975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66322" y="2791649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48665" y="263776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12x12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78909" y="2330318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pic>
        <p:nvPicPr>
          <p:cNvPr id="29" name="Picture 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0688"/>
            <a:ext cx="1568612" cy="1353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7" grpId="0"/>
      <p:bldP spid="2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241551"/>
            <a:ext cx="4308221" cy="30175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</a:t>
            </a:r>
            <a:r>
              <a:rPr lang="en-US" u="sng" dirty="0"/>
              <a:t>X spatially </a:t>
            </a:r>
            <a:r>
              <a:rPr lang="en-US" u="sng" dirty="0" err="1"/>
              <a:t>autocorrelated</a:t>
            </a:r>
            <a:r>
              <a:rPr lang="en-US" dirty="0"/>
              <a:t>, T contiguous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Efficiency loss </a:t>
            </a:r>
            <a:r>
              <a:rPr lang="en-US" dirty="0"/>
              <a:t>+</a:t>
            </a:r>
            <a:r>
              <a:rPr lang="en-US" b="1" dirty="0"/>
              <a:t> bias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Disaggregation induces </a:t>
            </a:r>
            <a:r>
              <a:rPr lang="en-US" u="sng" dirty="0"/>
              <a:t>error in variables </a:t>
            </a:r>
            <a:r>
              <a:rPr lang="en-US" dirty="0"/>
              <a:t>→ </a:t>
            </a:r>
            <a:r>
              <a:rPr lang="en-US" b="1" dirty="0"/>
              <a:t>bias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Aggregation smooth away some of the noise reducing the bias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/>
          <a:lstStyle/>
          <a:p>
            <a:r>
              <a:rPr lang="en-US" dirty="0"/>
              <a:t>3. Methods and Results</a:t>
            </a:r>
            <a:br>
              <a:rPr lang="en-US" dirty="0"/>
            </a:br>
            <a:r>
              <a:rPr lang="en-US" sz="2700" dirty="0">
                <a:solidFill>
                  <a:schemeClr val="bg1">
                    <a:lumMod val="65000"/>
                  </a:schemeClr>
                </a:solidFill>
              </a:rPr>
              <a:t>Case 3: Spatial Process on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241551"/>
            <a:ext cx="3291840" cy="3291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48562" y="3048525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24x24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246664" y="2715470"/>
            <a:ext cx="0" cy="21629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246663" y="4878378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46663" y="3796912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246663" y="3244951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37779" y="2715467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55195" y="3072205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246663" y="2888231"/>
            <a:ext cx="11078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48563" y="4762961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48562" y="3681328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60x60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48562" y="3140512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30x30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8562" y="2956538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50828" y="2772565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10x10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254382" y="3164192"/>
            <a:ext cx="68580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266322" y="2950948"/>
            <a:ext cx="68580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48665" y="2835530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12x12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80192" y="2604949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33182" y="2241551"/>
            <a:ext cx="2975317" cy="35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8098" y="3796744"/>
            <a:ext cx="2497541" cy="42809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Intensified as the true spatial process in X also gets noisy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88057" y="3600450"/>
            <a:ext cx="0" cy="196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490463" y="5137892"/>
            <a:ext cx="3289817" cy="42809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Depending on how close it follows the underlying spatial process of the data</a:t>
            </a:r>
          </a:p>
        </p:txBody>
      </p:sp>
      <p:cxnSp>
        <p:nvCxnSpPr>
          <p:cNvPr id="44" name="Elbow Connector 43"/>
          <p:cNvCxnSpPr>
            <a:endCxn id="42" idx="0"/>
          </p:cNvCxnSpPr>
          <p:nvPr/>
        </p:nvCxnSpPr>
        <p:spPr>
          <a:xfrm>
            <a:off x="1719619" y="4993794"/>
            <a:ext cx="1415753" cy="14409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042410" y="25069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18610" y="25069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42410" y="25736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18610" y="25736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4810" y="25069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71010" y="25069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94810" y="25736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71010" y="25736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42410" y="26403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18610" y="26403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42410" y="27070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18610" y="27070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94810" y="26403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71010" y="26403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94810" y="27070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71010" y="27070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47210" y="25069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23410" y="25069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47210" y="257365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23410" y="257365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99610" y="25069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5810" y="25069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610" y="257365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5810" y="2573655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47210" y="2640330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23410" y="2640330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47210" y="2707005"/>
            <a:ext cx="6858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23410" y="2707005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99610" y="2640330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5810" y="264033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99610" y="270700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75810" y="2707005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42410" y="27641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18610" y="27641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042410" y="28308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18610" y="28308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94810" y="27641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71010" y="276415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194810" y="28308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71010" y="283083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42410" y="28975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18610" y="28975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42410" y="29641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18610" y="29641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194810" y="28975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71010" y="2897505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94810" y="29641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271010" y="2964180"/>
            <a:ext cx="68580" cy="6858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47210" y="2764155"/>
            <a:ext cx="6858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23410" y="2764155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47210" y="2830830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423410" y="2830830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499610" y="276415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575810" y="2764155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99610" y="2830830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575810" y="283083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347210" y="289750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423410" y="289750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347210" y="29641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423410" y="29641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499610" y="2897505"/>
            <a:ext cx="68580" cy="68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75810" y="2897505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499610" y="29641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575810" y="2964180"/>
            <a:ext cx="68580" cy="68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750274" y="5021183"/>
            <a:ext cx="3509454" cy="399575"/>
            <a:chOff x="6333699" y="5551911"/>
            <a:chExt cx="4679272" cy="532766"/>
          </a:xfrm>
        </p:grpSpPr>
        <p:sp>
          <p:nvSpPr>
            <p:cNvPr id="108" name="Rectangle 107"/>
            <p:cNvSpPr/>
            <p:nvPr/>
          </p:nvSpPr>
          <p:spPr>
            <a:xfrm>
              <a:off x="7222021" y="5703677"/>
              <a:ext cx="379095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075135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73662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25453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00307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78717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50904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440461" y="569097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241868" y="5703677"/>
              <a:ext cx="34240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53870" y="5703677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26372" y="5700452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847178" y="5703677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098638" y="5703677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580728" y="5703677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595458" y="5703677"/>
              <a:ext cx="310343" cy="35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53378" y="5769701"/>
              <a:ext cx="7549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Dimension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222021" y="5567787"/>
              <a:ext cx="3790950" cy="120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075135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973662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25453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00307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78717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50904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440461" y="5555087"/>
              <a:ext cx="0" cy="45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300599" y="5567787"/>
              <a:ext cx="278281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69899" y="5567787"/>
              <a:ext cx="278281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626372" y="5564562"/>
              <a:ext cx="310343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47176" y="5567787"/>
              <a:ext cx="310343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98636" y="5567787"/>
              <a:ext cx="310343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564698" y="5567787"/>
              <a:ext cx="342403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579428" y="5567787"/>
              <a:ext cx="342403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5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33699" y="5551911"/>
              <a:ext cx="105315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 Units in Each </a:t>
              </a:r>
              <a:r>
                <a:rPr kumimoji="0" lang="en-US" sz="4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Agg</a:t>
              </a:r>
              <a:r>
                <a:rPr kumimoji="0" lang="en-US" sz="4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9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Correlation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spatial spillovers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Clustering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4873" y="3273094"/>
          <a:ext cx="42886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4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Lesson 4: Can overestimate (even at ‘right’ scale)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48562" y="292173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24x24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46663" y="5361538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46663" y="318363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37779" y="247765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55195" y="2953307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46663" y="2708009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48580" y="520764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8562" y="376544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60x60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8562" y="304438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30x30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562" y="279908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50828" y="255378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10x10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8254382" y="3075957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66322" y="2791631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48665" y="263774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12x12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78900" y="2330300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33199" y="1845738"/>
            <a:ext cx="2975317" cy="47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822962" y="1845734"/>
            <a:ext cx="448943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Y random, X spatially </a:t>
            </a:r>
            <a:r>
              <a:rPr lang="en-US" dirty="0" err="1"/>
              <a:t>autocorrelated</a:t>
            </a:r>
            <a:r>
              <a:rPr lang="en-US" dirty="0"/>
              <a:t>, </a:t>
            </a:r>
            <a:r>
              <a:rPr lang="en-US" u="sng" dirty="0"/>
              <a:t>T dependent on X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Efficiency loss </a:t>
            </a:r>
            <a:r>
              <a:rPr lang="en-US" dirty="0"/>
              <a:t>+</a:t>
            </a:r>
            <a:r>
              <a:rPr lang="en-US" b="1" dirty="0"/>
              <a:t> bias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OLS compensates loss in explanatory power: more “precise” variables tend to be overestimated and less precise underestimated → </a:t>
            </a:r>
            <a:r>
              <a:rPr lang="en-US" b="1" dirty="0"/>
              <a:t>bias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14248" y="4922254"/>
            <a:ext cx="2566640" cy="7165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Depends on the degree of correlation and precision gap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00163" y="4724400"/>
            <a:ext cx="0" cy="156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03" y="61911"/>
            <a:ext cx="1676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4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8" grpId="0"/>
      <p:bldP spid="28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3. Results</a:t>
            </a:r>
            <a:br>
              <a:rPr lang="en-US" dirty="0"/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Lesson 4: Spatial processes make things worse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5734"/>
            <a:ext cx="3291840" cy="4389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47088"/>
            <a:ext cx="3291840" cy="4389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48562" y="292174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24x24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246664" y="2477629"/>
            <a:ext cx="0" cy="28838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246663" y="5361544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46663" y="3919556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46663" y="3183641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37779" y="2477663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55195" y="2953313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46663" y="2708015"/>
            <a:ext cx="110784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8583" y="520765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120x120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8562" y="376544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60x60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8562" y="304439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30x30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8562" y="279909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20x20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0828" y="255379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10x10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254382" y="3075963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66322" y="2791637"/>
            <a:ext cx="68580" cy="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48665" y="263774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12x12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78903" y="2330306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TDGP Level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33202" y="1845738"/>
            <a:ext cx="2975317" cy="47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Y spatially lagged</a:t>
            </a:r>
            <a:r>
              <a:rPr lang="en-US" dirty="0"/>
              <a:t>, X spatially </a:t>
            </a:r>
            <a:r>
              <a:rPr lang="en-US" dirty="0" err="1"/>
              <a:t>autocorrelated</a:t>
            </a:r>
            <a:r>
              <a:rPr lang="en-US" dirty="0"/>
              <a:t>, T dependent on X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Effects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Efficiency loss </a:t>
            </a:r>
            <a:r>
              <a:rPr lang="en-US" dirty="0"/>
              <a:t>+</a:t>
            </a:r>
            <a:r>
              <a:rPr lang="en-US" b="1" dirty="0"/>
              <a:t> bias </a:t>
            </a:r>
            <a:r>
              <a:rPr lang="en-US" dirty="0"/>
              <a:t>(previous result)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Omitted variable issue → </a:t>
            </a:r>
            <a:r>
              <a:rPr lang="en-US" b="1" dirty="0"/>
              <a:t>bias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Mitigation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Explicitly model the spatial process (SAR)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84176" y="3656256"/>
            <a:ext cx="2566640" cy="1068143"/>
            <a:chOff x="2418998" y="4178854"/>
            <a:chExt cx="3422186" cy="1068143"/>
          </a:xfrm>
        </p:grpSpPr>
        <p:sp>
          <p:nvSpPr>
            <p:cNvPr id="30" name="Rectangle 29"/>
            <p:cNvSpPr/>
            <p:nvPr/>
          </p:nvSpPr>
          <p:spPr>
            <a:xfrm>
              <a:off x="2418998" y="4492528"/>
              <a:ext cx="3422186" cy="75446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Intensified by the degree of spatial autocorrelation (as expected)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133550" y="4178854"/>
              <a:ext cx="0" cy="3136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64506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9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7" grpId="0"/>
      <p:bldP spid="27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/>
          <a:stretch/>
        </p:blipFill>
        <p:spPr>
          <a:xfrm>
            <a:off x="854162" y="1583994"/>
            <a:ext cx="2057400" cy="183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b="1"/>
          <a:stretch/>
        </p:blipFill>
        <p:spPr>
          <a:xfrm>
            <a:off x="6249182" y="1594229"/>
            <a:ext cx="2057400" cy="182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/>
          <a:stretch/>
        </p:blipFill>
        <p:spPr>
          <a:xfrm>
            <a:off x="3543300" y="1583993"/>
            <a:ext cx="2057400" cy="183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2529"/>
          <a:stretch/>
        </p:blipFill>
        <p:spPr>
          <a:xfrm>
            <a:off x="3543300" y="3794931"/>
            <a:ext cx="2057400" cy="178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2529"/>
          <a:stretch/>
        </p:blipFill>
        <p:spPr>
          <a:xfrm>
            <a:off x="6249182" y="3794931"/>
            <a:ext cx="2057400" cy="1781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2529"/>
          <a:stretch/>
        </p:blipFill>
        <p:spPr>
          <a:xfrm>
            <a:off x="837419" y="3794931"/>
            <a:ext cx="2057400" cy="17810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9774" y="1386480"/>
            <a:ext cx="1800493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random, X random, T contiguous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47284" y="1386480"/>
            <a:ext cx="1800493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random, X random, T contiguous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48812" y="1376243"/>
            <a:ext cx="1587294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random, X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 contiguous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5988" y="3613718"/>
            <a:ext cx="1439818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random, X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 random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4060" y="3613717"/>
            <a:ext cx="1317990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random, X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 = f(X)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43961" y="3613716"/>
            <a:ext cx="1104790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X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 = f(X)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7256" y="1210952"/>
            <a:ext cx="772969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No Noise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03487" y="1210952"/>
            <a:ext cx="1003801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 Noisy Dataset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3440" y="1210952"/>
            <a:ext cx="1058303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Spatial Process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2913" y="3416204"/>
            <a:ext cx="1258678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Binary Aggregation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14054" y="3417580"/>
            <a:ext cx="1370888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(5) Covariate Correlation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3130" y="3416204"/>
            <a:ext cx="854721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 Spatial Lag</a:t>
            </a:r>
          </a:p>
        </p:txBody>
      </p:sp>
    </p:spTree>
    <p:extLst>
      <p:ext uri="{BB962C8B-B14F-4D97-AF65-F5344CB8AC3E}">
        <p14:creationId xmlns:p14="http://schemas.microsoft.com/office/powerpoint/2010/main" val="3609461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ylis\Dropbox\Goldilocks and the Grid\drafts\Figures\Summary_OLS_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33309"/>
            <a:ext cx="8115300" cy="47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 rot="5400000">
            <a:off x="2667000" y="4181591"/>
            <a:ext cx="2286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562939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contiguous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9550" y="56293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random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3550" y="562105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correlated with X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5985869" y="4748922"/>
            <a:ext cx="220262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51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baylis\Dropbox\Goldilocks and the Grid\drafts\Figures\Summary_OLS_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0"/>
            <a:ext cx="8115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 rot="5400000">
            <a:off x="2247900" y="4600691"/>
            <a:ext cx="2286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262" y="56293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is random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5143500" y="3962400"/>
            <a:ext cx="228600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7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is spatially lagged</a:t>
            </a:r>
          </a:p>
        </p:txBody>
      </p:sp>
    </p:spTree>
    <p:extLst>
      <p:ext uri="{BB962C8B-B14F-4D97-AF65-F5344CB8AC3E}">
        <p14:creationId xmlns:p14="http://schemas.microsoft.com/office/powerpoint/2010/main" val="28846940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Other statistical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Spatial two-stage least squares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Difference-in-differences (BACI)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Matching</a:t>
            </a:r>
          </a:p>
          <a:p>
            <a:r>
              <a:rPr lang="en-US" sz="2600" dirty="0"/>
              <a:t>None solves the problem</a:t>
            </a:r>
          </a:p>
        </p:txBody>
      </p:sp>
    </p:spTree>
    <p:extLst>
      <p:ext uri="{BB962C8B-B14F-4D97-AF65-F5344CB8AC3E}">
        <p14:creationId xmlns:p14="http://schemas.microsoft.com/office/powerpoint/2010/main" val="15861182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960" y="5715000"/>
            <a:ext cx="37689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(red), STSLS (green), DID (blue)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04760" cy="49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3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Don’t ignore the potential bias in the estimates</a:t>
            </a:r>
          </a:p>
          <a:p>
            <a:pPr lvl="1"/>
            <a:r>
              <a:rPr lang="en-US" sz="2400" dirty="0"/>
              <a:t>Try multiple scales</a:t>
            </a:r>
          </a:p>
          <a:p>
            <a:pPr lvl="1"/>
            <a:r>
              <a:rPr lang="en-US" sz="2400" dirty="0"/>
              <a:t>Don’t use discrete measures when you don’t need to</a:t>
            </a:r>
          </a:p>
          <a:p>
            <a:pPr lvl="1"/>
            <a:r>
              <a:rPr lang="en-US" sz="2400" dirty="0"/>
              <a:t>Check correlations</a:t>
            </a:r>
          </a:p>
          <a:p>
            <a:pPr lvl="1"/>
            <a:r>
              <a:rPr lang="en-US" sz="2400" dirty="0"/>
              <a:t>Check for spatial processes</a:t>
            </a:r>
          </a:p>
          <a:p>
            <a:pPr lvl="1"/>
            <a:r>
              <a:rPr lang="en-US" sz="2400" dirty="0"/>
              <a:t>Think about spatial scale of y</a:t>
            </a:r>
          </a:p>
          <a:p>
            <a:pPr lvl="2"/>
            <a:r>
              <a:rPr lang="en-US" sz="2000" dirty="0"/>
              <a:t>Admittedly, not always clear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71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B88E-BBD3-15E1-BA60-FFBE8DC3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and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DB33-4EA9-B337-CF24-1E3A4241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Leakage and Heterogeneity</a:t>
            </a:r>
            <a:br>
              <a:rPr lang="en-US" sz="3200" dirty="0"/>
            </a:br>
            <a:r>
              <a:rPr lang="en-US" sz="3200" dirty="0"/>
              <a:t>e.g. Protected Areas in Indonesia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CA31-91FF-4D82-8DD5-1DF8DE4FB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0" y="1689100"/>
            <a:ext cx="7218379" cy="4794250"/>
          </a:xfrm>
        </p:spPr>
      </p:pic>
    </p:spTree>
    <p:extLst>
      <p:ext uri="{BB962C8B-B14F-4D97-AF65-F5344CB8AC3E}">
        <p14:creationId xmlns:p14="http://schemas.microsoft.com/office/powerpoint/2010/main" val="371999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correlation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32100"/>
          </a:xfrm>
        </p:spPr>
        <p:txBody>
          <a:bodyPr/>
          <a:lstStyle/>
          <a:p>
            <a:r>
              <a:rPr lang="en-US" dirty="0"/>
              <a:t>“checkerboard” pattern</a:t>
            </a:r>
          </a:p>
          <a:p>
            <a:r>
              <a:rPr lang="en-US" dirty="0"/>
              <a:t>What I do discourages others from doing the same</a:t>
            </a:r>
          </a:p>
          <a:p>
            <a:r>
              <a:rPr lang="en-US" dirty="0"/>
              <a:t>(resource) competition</a:t>
            </a:r>
          </a:p>
          <a:p>
            <a:r>
              <a:rPr lang="en-US" dirty="0"/>
              <a:t>Dependent on scale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3818" y="3891280"/>
          <a:ext cx="38722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10943"/>
              </p:ext>
            </p:extLst>
          </p:nvPr>
        </p:nvGraphicFramePr>
        <p:xfrm>
          <a:off x="4794158" y="3891280"/>
          <a:ext cx="38722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CA31-91FF-4D82-8DD5-1DF8DE4FB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4514"/>
              </p:ext>
            </p:extLst>
          </p:nvPr>
        </p:nvGraphicFramePr>
        <p:xfrm>
          <a:off x="356739" y="1417638"/>
          <a:ext cx="8024122" cy="427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9900" y="5295900"/>
            <a:ext cx="1638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773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CA31-91FF-4D82-8DD5-1DF8DE4FB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56739" y="1417638"/>
          <a:ext cx="8024122" cy="427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6744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2100" cy="1143000"/>
          </a:xfrm>
        </p:spPr>
        <p:txBody>
          <a:bodyPr/>
          <a:lstStyle/>
          <a:p>
            <a:r>
              <a:rPr lang="en-US" sz="3200" dirty="0"/>
              <a:t>(A few) Frontiers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Weights matrices</a:t>
            </a:r>
          </a:p>
          <a:p>
            <a:pPr lvl="1"/>
            <a:r>
              <a:rPr lang="en-US" sz="2000" dirty="0"/>
              <a:t>Non-spatial</a:t>
            </a:r>
          </a:p>
          <a:p>
            <a:pPr lvl="1"/>
            <a:r>
              <a:rPr lang="en-US" sz="2000" dirty="0"/>
              <a:t>endogenous</a:t>
            </a:r>
          </a:p>
          <a:p>
            <a:r>
              <a:rPr lang="en-US" sz="2400" dirty="0"/>
              <a:t>Non (semi) parametric estimators</a:t>
            </a:r>
          </a:p>
          <a:p>
            <a:r>
              <a:rPr lang="en-US" sz="2400" dirty="0"/>
              <a:t>Spatial x temporal</a:t>
            </a:r>
          </a:p>
          <a:p>
            <a:r>
              <a:rPr lang="en-US" sz="2400" dirty="0"/>
              <a:t>MAUP (Modifiable Areal Unit Problem)</a:t>
            </a:r>
          </a:p>
          <a:p>
            <a:r>
              <a:rPr lang="en-US" sz="2400" dirty="0"/>
              <a:t>Application to social networks and peer effects</a:t>
            </a:r>
          </a:p>
          <a:p>
            <a:r>
              <a:rPr lang="en-US" sz="2400" dirty="0"/>
              <a:t>Policy evaluation where policy changes the spatial relation</a:t>
            </a:r>
          </a:p>
          <a:p>
            <a:endParaRPr lang="en-US" sz="2400" dirty="0"/>
          </a:p>
        </p:txBody>
      </p:sp>
      <p:sp>
        <p:nvSpPr>
          <p:cNvPr id="4" name="AutoShape 2" descr="data:image/jpeg;base64,/9j/4AAQSkZJRgABAQAAAQABAAD/2wCEAAkGBhMSEBUUExQUFBUVFBgUFRUUGBQXGBcVFxUXFxUXFxQXGyYeGBkjHBQVHy8gIycpLCwsFR4xNTAqNSYrLCkBCQoKDgwOFw8PGSocHBwpKSkpKSkqKikpKSkpLikpKSkpKSo1KSkpKSksKSkpKSkpKSwsKSkpKSwsKSwsLCwsKf/AABEIALcBFAMBIgACEQEDEQH/xAAbAAABBQEBAAAAAAAAAAAAAAAAAgMEBQcBBv/EAE0QAAEDAQUBCggKCgEDBQAAAAEAAgMRBAUSITFBBxNRUmFxgZGh0RUiMlOTscHSBhQXIzRCc5LC8CQzVGJygoOisuFDRGPDFmR0s/H/xAAZAQEBAQEBAQAAAAAAAAAAAAAAAQIEAwX/xAApEQEAAgEDAgQHAQEAAAAAAAAAAQJREhMUEUMDMjPwBCExNEFSYZFC/9oADAMBAAIRAxEAPwDcUIQgEJm02psYq80GijeHIPODt7lJtEfWVisz9IT0KD4bh446ndy74ah446ndymquV02wmoULwxDxx1O7l3wxFxx1O7k1Rk0zhMQofhaLjjt7l3wrFxx29yuqMppnCWhRfCcXHHb3I8JR8YdvcmqMmmcJSFG8JR8YdvcjwhHxh2pqjJpnCShR/CEfGHaueEI+MO1NUZNM4SUKN4Rj4w7UeEo+MO1TVGTTOElCi+E4+OO1c8KRccdvcmqMrpnCWhRfCcXGHb3I8Jx8YdvcmqMmmcJSFEN6RccdvckOvuEavHUe5Ndcmm2E5CgeHYPON7e5K8NQ64x29ya65NFsJqFCF8w8cdvcjwzDxx29ya65NFsJqFCN8w8cdvcuC+ofODt7lNdcwaLYTkKF4Yh447e5PWa2skrgdWmuqsWifpJNZj8H0IQtMhCEIBCEIK2+21a0cvsXjfhDesViY18tQx5wghpd41K0IHJ6l7W99G8/sWZ7s4/QIvth/g5eF66rdHvS2mvUwN1Swcd3o5O5KG6pd/nHejk7ljBjTRYVvjRmU35xDcGbqV3eed6KT3Uv5Uru86/0UvurEWNTwYrx4ym9OG1jdSu3zrvRS+6l/KndvnXeil91ZHd0UFCJhLWuT4izIcBY4Z9BCmi44Xfq7SzmmY+M9bQ5varx4ym9OGofKrdvnXeil91K+VW7fOv9FL7qy/8A9LS/U3uT7KRjuytexRprokYaPY9p5WuHrCceMpvThrPyq3b5x/opfdXflVu7zj/RS+6spFyy0J3uSg1OFwpz1CZFnCvGjJvzhrg3U7u84/0Uvuo+VK7vOP8ARS+6skFnRvCcaMm/OGtndRu7zj/RS+6ufKhd3nH+jk7lkToqJGFOLGTfnDXTuoXd5x/opPdSTuoXd5x/opfdWSiNG9FTi1yvInDWDuqXfx5D/Sk7kDdWu/jyeik7lkpiSd4KnFjMnInDXDuq3f5x/opO5RrTunXe4eXJ6KTuWW/FSlCzAqT8JWfzKx8RMfhok3w+ux2bnSV0qI5Br0JbN0W7mtAEktBwxyn1hZ/BcUj/ACWnnNAO1Sj8Hmt/WytbyDM9X+lnh1zLfLs923dMu8f8snopO5dG6fd3nZPRSdy8MI7GzSN8p4XHCOrgVderWyPxNiZCKUwx4qHloSc+ainDrmU5VsQ0v5T7t2ySejk7kpm6Zd5NGvkJ+yk7lkpshpXYk7zsTiVzK8mzb/g58KrNbnubA57sAq6rHNABNNu1e3uRlHOHIPasc3EYKS2j+Fn+Tu5bNdA8Z/MPavKtNHi9I9/Jq1tVOsrNCELscoQhCAQhCCBe2jef2LN92YfoMX2w/wAHLR748lvP7Fm+7Mf0KL7Yf4leX/cPWPKxh+qQ4Ik16V1rV1vAlrVIY1IwJ6Ji0ytLlu8SF5dXDEwyOANHOAIFAaGhz1oaKcy+sOTYYGt4DGHnpe+rj1o+CsNXTCtB8WlHAMwAK8i4/wCDs4OTDIONEQ9p5nNVQ5FZmTh5Y3e5GtxYBm1wHlYa5tO2mamXXb5BZ5i1zwWGJwNSci4tIoeElvUm7pu2WKVssjTHG2pc54LQRhILRtJNaUCTdGcNsA0MbXDmbKCgXB8InB1XMa4nUtqxx4a4cndIUia7IJmCVjhDVxaQ8eJiyNMTB4uu0Khhic5wa0FxOxuZ6AFb2yHeLNvTz8654eWA+QKAAO4HHgVQlvwamxgYRR2kgcDHTUkvGQAC4y7rO44GzOxE4Q5zKRk8+KoB0FRz02SrJaHWexb400fNLRp1oxgq4gHLM0CYF6RSfr4RXjw/Nu6W+SUFPa7MWOc1wIc0kEHYVc35b5IZnRRvLWNDPFbQCu9srs1qrG/LqE4jlje2r4/+Qhjn4aNqCfFxaZVqnrb8FHy2iSR1WxANNQMTnUjaDhAy1BzKCgfS0QyPcAJI6OxNAbiaXBvjAZVBOtNqj3NYWyTNa8Eszc4A0OFrSTQjmVxbKvbvNmhMcYPjlw8ZzhteeAcCXdl2b0JHl7KiMghuZa12ROWn+0Hm7SQ57i0UBccI4BXIdVE9Zbllk0bQcZ2Q71PNujYKRMzH1n0r0D/ah2i2SP1cacAyHUEE43HFHHvkkuLxsFGA0xUxUqMzlzahOR3rZo8mRupyBoJ5y6p4UzbInfFbPG1pNTJMcIJqXOwjTkYoXg6UNLt7fhGpLSAOc0UUu8bxx0wGRozqHOBHQGgJ257jEzJHYsJbhazgc92IgHoYesKvorQkx2WOlAXTOk+4A1uXBXF2qCpwK/vW5o4rK0H9cHtDzp5bMeHoFOkFSbDdjXWozH9SxgtLqigzzDafx16Aok8rpYJZCf8AqGvI18oFoz5FFUBhoCoW0bM1ZyvoDyA6KqcfVXsWWmhbif6y1Hkj9b1r90nxn8w9qx7cSd49q/p+t61+5vKf0e1cM+t7w6e2tUIQul4BCEIBCEIK6+NG859SzfdpP6DF9uP8StIvnRvOfUs13avoEX2/4HLy7kPWPIxlxzTrGZJp7FMhYuuHhJsMT0bE+I11rVtld/BlmVpP/tZO2ir2wlWFx2sM30E5Pge3ppUKM3NVk3vWyvR/pWlzOLY7RQ0+ZNOhwPcoWBWFhmYyKYGlXx0bny7K7dED9ltUlqG9mQxy6Mc04GSU+q9rKAO4DTPaqS02RzXEOBBBo4Gta7dVPju54Ac4b207X5dIGqnWy2xStbiJe+MeUcTTIOKSa15+dEMXo2tlsoFcmvHTiChwXU92ZAa3a5xAAHDmrSz3kx7cD6QkH5pzG1Y2uoeNc+EBJLImnFLKJ8673Hjo47MTnNaGjmBPMinLxEdIIpMfzcYoBQYsZxA7RtG3RSL7vt8E8kYDSQRmS6mbW/VrRU1rtrpZd8fmSQTwADQAbABlRXF9WBktpfK6WOON1CCSC4+INIx43WiGBejJ4nb81wDMPjREipeaULTkdCaHgKegu5gskm9yUEzmtaZRg8kkltc89c1X3jaoy0RQgiNpxEupie+lMTqaCmQGxTpmQyQRNNoDAxubMD3HEaVOWW0hFU9puaaMVdGacZvjN58TaiigD80XobNCI84ra1vIWyNr11Cbtd4+PhlEM2Q8dgoc/wB4UrzcqBm33hNFgia97GtjaCGuIBJFc6HPVV/xl5rVzzXWrjnz5r0V83VHK4ymaNhOVC+MjxRh0DsQ02hV8XwXlIc5ro3hoJOB2LQVoKDXk5VBVOarC+o8DYI9rYg4iuhkJd0ZUPSor4qGhqM861y6E/fk+O0SOGYxUHMAAPUopcl+PNlbAKAB1XHa4DyW14oJJ507dTa2W0g0qAx4HMTWiqwrO6M99bnnC/IHgoQpKw87bZKNI4VGlbTLk9ievI0Lduh7VGmNarLT324iPGtf9P1uWxXR5T+j2rHdxIfSv6f41sNz+U/mb7Vwz6/vDq7S0QhC6XOEIQgEIQgrb60Z/F7Fm27O79Ch/wDkD/ArSb60b/F7Fmm7P9Bh+3/AV49yHtHkZI0DHnwqcY6KDM3NTIJqii7Ic5wJTGruFKaVtk60USgehSruu6SY0aMh5Tjk1vKSrAWqOzOpEGySDWR48UH9xu3nVZIstynCJJXCJhzGLynD91mvXRNWi3hjjvIFNj3AFx5QCKN6qqK+fE4ucauPDrzcyQ4VRHXSlzquJceEmqkNzChgKTZ8zRUccgOUoWcJmeKgqqEYkkyJqqS4FA4ZUl06bLTwJDoyoFm0LjpKtJ5aJFE4wVaRzEKKiukUmzTOaasc5p4QaJh7KJTXoPQR31IWjGGyj/uAOP3tUy82Z5zxQnhHjt5qHPtUaxfq3ch9aiuGayqxluGWlYy2ZvDGan7hzUSCd8L6kEEVDmmoqCKEEagJmOYtNW1B4QadoU8/CJ5bhlDJm/8AcAr0P1Ckq89bRV7Ts06ky8qzt+8PBcwOjcNGE4wQdcLtRSm3hVYWrLTQdxT/AKv+n6nrXbl1dzN9qyDcR0tfPH+Ja/cn1uZvtXBPrurtLVCELqc4QhCAQhCCsvrRnOfUs13Z/oMP234CtJvw5M/iPqWabtH0GH7f8BXj3Ie0eRksj606PUhr0092a6xdkOeVvZrRiHKNidc/nUCCHarCz8ua1DKW68XmJsejW8G3OorypgEHmTcruDrXWdgWmT7RVKTYB1Q3PZRVHRmpljiq4c6ZjjU5pAAp0oJL400+OoonIn+KetDTVUVEjaEhI3yik26Pxzy5qLgQcdKm3lO71yJJi5FAwUApx0RSQxFdczIc1OpMUUl1cP5/PAmSVFSLFPSoOh9exIkbnRNNcFY2yhoeRQQwE3KxOsOada2pWVVVqiIUR8tFe22EHTYqow50yWZae83ENLX/AE/xLXrkPldHrKyTcVH0o8O9nrxrWrj+v0ety+fPrurtLZCELrc4QhCAQhCCrvzRvOfUs03aPoMP2/4CtLvzRnOfUs13ZB+gwfb/AICvDuQ9o8jHZDmnrKNqcuy7jaJ2xg0BJLncVjQXPd0AFT330S+kXzUTSN7Y2mg0c/jvOpJ28i7IeEuRKZZ7I9wpGx7zWnitJzOyuiRbSC1srW0xEte0eSJBnUDYHAg04Q6mispra9l3QFj3MDpZmva1xGLNpaTQ84W2VdabJJEaSMewmuTgRXhodD0J2yWd0jsLGuc7WjQSaDU5bE9d1RBM+WuB0eGMO+vLUFpYDtFHEkaDnUyC1FtgAbVuKd2Mj6zQwYQSM6VrloqyatF2yxgY2OYOEg05k0IxTgVhcjKY3PqIcDg8nRxI8VozFX1oRTTVN2Cx46veaRs1O0uPksbynbwKoYZCFIihrQAa6Aa9SsrK9szd5wxtOsRaKUfsaTtDtM9tCuXU9wjnLSWuaxhDgSCBvjQ6h2Egq9UMyWN8dMbHMrpiaRUclU3Fs51Mu62ue/A8uex5AcCXO10cK6FutVHsE7muxMOYBAJAORy0NQghW2lRw/n89CZFncdGk8wqr+y3zI9s5qCY4sbDhaKHG0OOQ4CVWT/COd/lPyzyAaBnyUQRN5OHFTKtK0yrStOdcgsrpHYWCpNT1Cp7Apu+H4lt+k/+LKvaj4OzUtUda+M4s++Cz8SgrBEXGgBJOgGZPMAm3R0qODJW1xmlriFafOU9aLwiErN+brXDMBsdx6DQO9dUVEhu2sD5a0wuDaEa1AzrszI15FXGzk1IBIaAXZHKpoK8C9A2jbvNTm+ag5MIFetNXWQLLa3UqSyOPZkHPqTz+KFFU1huyWUExxPeBqWtJA4NitZrnnLR8zLX+B3cq6yXjNEDvckjAdQxxbWmlQDmri9rxlxn5yTyY/rO1MTCTrw1UFPPY3t8pjm5gZgjXRTbVc0sNS8VAp4zakddMv8AagvtTnZOc4itaEnZpqpt133JDUMILDrG7NpG3LZzhRTENlfM7AwVcanYBRrS5xJNKAAE9CpZMsVcjQj1g9lV7S0WqKOyy2hkZjdMHWdrK4miv6x7TwYainKvDWh2oWZahoG4ocrV/J+Ki1q4vr9Hrcsj3FjX41ylvJn4y1y4vr9HtXz5+494dfaWyEIXW5ghCEAhCEFVf2jOc+pZruwH9Bg+3H+DlpV/aM5z6lmm7D9Dh+2/8ZXNPqw6I9NmtwyAMtVPLNncGc1fnMtvigqvsjtqYstqdHIHsNHNNQfWCNoOlFbR3nZn0Jszg76wjkwsJ2+IWnD0FdsOZMZ9DkcfrTxhg4cEchf1CRg6VPbansu+JzHOYd/kGW0YWnpzG1VtothmLRhaxjBRkbK0bU1OZNSTQVJzyUt09YGRECjHudltxa16luGUCa1vldikc554XEnq4Aryy29zbF82S1wnpVpoSHR1pzZKtZCFK+OfM70GimPHXaTSnt7AtMkyW2SShkc51NMRrTmGgVnaXgQQtboWmR1Nri4iug0AVU0KdYry3sFro2StOeGQEEE5Va5tC09yqHLrYXTMANAHBxPA1njOPMACVJuufG6agoHRSPwk7A4PAyoo096hzS2OJkTXCjy0vc5w4pc4khvCBrtTNgtIZICfJwva7KtQ5hGnUgvY70a+MxuAgqKb5EKB2mUjdacoPYotosb4Rhc2lRka5EHa07QqhlpKnNvd28OicMQqCwnVhrU04ARsREi5mAGXgNnkHYCNdcwFVPjAK6LWWmrTQjbkdctv5zTL5ckE6yOxxuhGrnCRg4XgFpbzlrsuVtNqeuKxltoa+QFjY3BxqCDirRjRWmZdToBKpjNyJ114udTE5zsIoKucacwOiKtoIxHeAGwTnbXKppnt1UGx2jBIQ7yHVa/LZw84OaYitga4OGoII59Uh8jTVQXVtsFLA1xPk2h4bnq1za115AelQrsB+LWjYMLCfvKJLeLnNDHPdgaSQ05gGlK05skhlqLWuDXZOFHDZlpVFMtKt77AD2UpQwxcGuCnsVJiNVJtlvx4NatYGGu0gnTkzUEQjNTLssrpXhjBVx6gNpPImBQ65Kxlv0sY6KBjY2nIyNxY3DlJ0qopPwltYc5scZrHC3AOV1fHdy5+pefkZmO32KZiBHMq+1yZ1/NFiWoe83FHfSjys/EtfuL6/R7Vju4k76V/J+JbDcRzf/L7V8+fuPeHZ2feVuhCF2OUIQhAIQhBU39oznPqWbbsP0OH7Y//AFuWlX7oznPqCzTdiP6HD9sf8HLm7roj02NNPqSrOwgpW9J6yvpyjgXbDnWVjIUxsgVbGMqjNS4GmnBsW4Yk/jqlgdCbYOXkFUsae0rTJbXJZbVNAE6Lokw6kZojpckGRMTSkGiQ2U0VOidFaRoUPm4FWmT88qlQGoUDu/fmqSZOZcLNgXAzL/8AFQhzjXhRG+uzLpSZdNUWfQ82XZT1KBwvSTIEk6BFOdASOB/OqTXlXJDlyo/NVFKxoD80gt/OaRGfG/JUEhzk4z86pII5EtpH5/2opMtAO6iq7cRTJWtoeANNiqLVmeiqzLUPebiJ+lfyfiWwfB/V/Mz8SyDcRH0r+T8S174PnxpOZv4l86fuPeHbHo+8rpCELtcgQhCAQhCCrvzRnOfYsx3ZD+hw/bH/AAK0++vqc59i8BumXNLarPFHDGZHB5caUFPFoMyRrouWZiPF+boiOvhsVjNQuNFFft3OLxBysz/vR+8nW7nl5fsrvvR+8uqPErmHjNLYUMb+BTGW3QOFaaEa159qtRud3j+zO+/F7ycG51eH7Mfvxe8t7tMs6LYVG/t1z5ilfHOjrVsNzm8P2c+ki95Ot3PLf+zn78XvJu0ym3bCgNp7VwP5V6L5Pbf+z/3xe8knc7vDzH98fvK7tMwbdsKV0gI5Qo5cV6H5N7w8x/fH7y63c2vDzHXJH7ybtMwbdsPN4jw9qU2YhegO5peGyz/3xn8SS7c2vDzAH9SL3k3aZhNu2Fe2bE0nbwfnVIbIa7AKc6s27nl4D/hHpI/eS3bn94O/4W+kjHtWd/w/2j/Wtq+JUr3jb6+5NOnyyy5Vf/JneJ0hb6WP3l0bmN5eYb6SPvV3aZhNu2HnBKRquttP5qvR/JnePmW+lj70DcyvHzDfSxd6b1MwbdsPOm1rrbQFfHcxvLzDPSxd64Ny68vNMH9WPvU3qZg27YUD7QE3HawPyF6E7lN4+ab6WPvSfkqvHzTPSx96m9TMLt2wpRbAlG0hXHyW3j5pvpY+9dG5leI/4m+kj71N+n7Qu1bDz8k6aAqvSjc3vHzLfSR96WdzW30PzTa0y+cj71ne8P8AaP8AV2rYW24qCPjJ4cJ6i5a58Gz40nM38Szfcw+DNpse/C0RhmMDCQ5rq0Jr5JPCtH+DR8aTmb63Li6xb4iJj38nV06eDMT7+a+QhC73GEIQgEIQggXpZnPDcIrSvsUFt3zD6o6/9q9QvK3hRaesvSviTWOkKQWKbijrR8Tm4g+8FdoWdirW9ZR/EpuIPvBJ+JTcQffCvkKcepvWUPxOfzY++F34nNxB98K9QnHrmTenCi+IzcT+8dyULFLxB98dyu0Jx6m9ZSmyT8VvS5c+IT/ujmp7VdoTYrmTet/FH4JkOuf8yU26njYOsK6QnGou/ZTeD5OKPvI8HycVv3lcoU41DfsphYJOKPvD2hOCwycnWrVCvHom9ZVfEpOTr/0j4lJwN61aoV2Km9ZUGxS8DesoFim4GdZVuhTj1N6yqFjl4G9ZSTYpeBnWVboTj1/pvWU/xGbgZ1lJN3y8DOsq6QpxqG/ZRm7puCNJN2z/ALivkKcWn9a5Fv488+6ZztZ2dymXJdz4i4vpmBSnJXvVqhap8PWk6o6s28a1o6SEIQuh4hCEIBCEIBCEIBCEIBCEIBCEIBCEIBCEIBCEIBCEIBCEIBCEIBCEIBCEIBCEIBCEIBCEIBCEIBCE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587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502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6516300"/>
            <a:ext cx="494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*And why spatial ‘metrics isn’t just time series</a:t>
            </a:r>
          </a:p>
        </p:txBody>
      </p:sp>
    </p:spTree>
    <p:extLst>
      <p:ext uri="{BB962C8B-B14F-4D97-AF65-F5344CB8AC3E}">
        <p14:creationId xmlns:p14="http://schemas.microsoft.com/office/powerpoint/2010/main" val="14086545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377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6516300"/>
            <a:ext cx="494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*And why spatial ‘metrics isn’t just time series</a:t>
            </a:r>
          </a:p>
        </p:txBody>
      </p:sp>
    </p:spTree>
    <p:extLst>
      <p:ext uri="{BB962C8B-B14F-4D97-AF65-F5344CB8AC3E}">
        <p14:creationId xmlns:p14="http://schemas.microsoft.com/office/powerpoint/2010/main" val="1527657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159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040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233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0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 dirty="0"/>
              <a:t>Does competition always lead to negative spatial correlation?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627313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708400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787900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867400" y="3429000"/>
            <a:ext cx="10795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948488" y="3429000"/>
            <a:ext cx="1079500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547813" y="3429000"/>
            <a:ext cx="1079500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1606" y="19982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Consider the location of ice-cream stands along a beach…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Space time continuum*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327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0" y="274638"/>
            <a:ext cx="4089400" cy="1143000"/>
          </a:xfrm>
        </p:spPr>
        <p:txBody>
          <a:bodyPr/>
          <a:lstStyle/>
          <a:p>
            <a:r>
              <a:rPr lang="en-US" sz="3200" dirty="0"/>
              <a:t>Spatial panel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5574" y="2005013"/>
          <a:ext cx="8534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E2D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337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T+10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TEhUTExIVFhUWGBoaGBQXGB4eHhgXGhgaGhcaHB8fHCggGhslHBoXIzEhJiorLi4uGCAzODYsNygtLisBCgoKDQ0NGg8QGi4lHyQ3MSs1Ny0sMiwsLjc0MSs4LCsrKzA4ODg3Nzg3KysuLDc3NTc4LDcxLCsrLCwrKzcsK//AABEIAJUBUgMBIgACEQEDEQH/xAAbAAEAAwEBAQEAAAAAAAAAAAAAAgMEAQUGB//EAEMQAAIBAgQEBAIHBgMIAgMAAAECAwARBBIhMRNBUWEFInGBMkIUI1JicoKRFTNDU5KhBmODJERkc6KxwdE0wrLh8P/EABgBAQEBAQEAAAAAAAAAAAAAAAACAwQB/8QAHhEBAQACAQUBAAAAAAAAAAAAAAECESEEEhMxMgP/2gAMAwEAAhEDEQA/APw2lKUClKUClKUClKUClKUClKUClKUClKUCldAqc8DIcrqVPQi1BXVkCBmALBQfmN7D1sCf7VdhZY7ZZIydfjU2Yfr5SO1uutaofBXluYCJFG/ylfxA/wDgkd6DJicE6AEi6nZ1IZT6MNL9t6rw2GeQ2RSx7Dbueg7mvRw86YcmztI+xVdI+ejX1cdrAdzXZPEklXI4MI/yh5Cb/Mm/vc+lBgxWHCWGdWbmFN8vqbWJ9CRpWevU/YMuXiXXg/zr+X9LZr9st6okkhUEIpdiCM76AfhUHfuSfQUGKldAvoKlNCyEqylSNwRYi4vQQpSlApSlApSlApSlApSlApSlApSlApSlApSlApSlApSlApSlApSlApSlApSlApUo1uQLgXNrnYdz2q3E4R47ZlsDsdww6gjQj0oKKuwyoTZ2Ki2hC315X1Bt3Fz2NWwYsBcjxq6jb5WG+zAd9mzDtXoL4BmswkCg6hJARIR91BfPptbftQedPgHUZxZ0/mJqva/NT2YA9q1YDjZBmCmHX998HO+U/FftHrXFxiwH6pGDi4LybjkQEByj0bNR8Ys7DjBg5sBJH+gBTb2XL6Gg0BMJ/DN5PsykiO/RSLE67Z8o63rF4i84IEuYW1UbKO6BfLbutapfAWQFpHAQfYBZtdrpoU/Pl7XqEPjJiGWFQq3v5/OSeuuiHuoDDrQXKGIBxYULyZ7iUj7tgWbsXBXlcURIrf7LZ3/zgA9/uIbofS7N0tVEcKYhvLmSQ6kHM6k6XNxd1983qK5J4asQDTk63skdjf8A1NUHLbN3tQUCefi3vJxb255vw239q9Blh/3qyv8A5AGe9/nX92OY3DDmDVZ/xA9shVeFa2S5zZenEvn9r5fu1XD4WJgWha1t1lIUA6aCQ2Q++U9AaC984B+i5cttWQ3lt96/nHK+UBdedeXhsK8l8q3tuxsAvdmOi+5rdLEmHazBnlGovmRB0I2d/Xyj1pP400uk6hxckZfIVJ3IsLE92BPegx4mBFFhJne+uUeUD8R3N+gt0JrNXtJ4FmsyyBVOoWQZZCPuL/E02IOvas0mIWI5Y4yHG7yi7A6bL8Ke+YjrQedSrIYWdsqqWY8gLmpYnDlDlYre2oBBt2JGl+1BTSlKBSlKBSlKBSlKBSlKBSlKBSlKBSlKBSlKBSlKBSlKBSrIMubzlgvMqASNNNCRfXlcVol8PaxaMiRBuy7qPvL8S+u3c0GZ42Frgi4uLi1wdiO1W4V49RIhIOzKbMvsdCO39xWrw5pipVVzxjcP8C98xIEZ13BB1rR9FwubSTzfy81kvc3AlK/2Itr8dBjPhrNrCeKOijzj1Tf3Fx3rThVMI+slCqfihsHJ2+JfhU+pDDWqsVi5ozkC8DnlQFbjWxzXLON7XYjpUsKTPcPGWtvMtgV6FybIw31azE/NQXx46E6QqMO5Ojnzg/mOsfqB7ivPnwU2cAqzM+oI82fqVIvm9RW0+GRoGfMZwp1WLQAdXJ1Ub6gFTyaqY/GpVBRMqRneIDyt+K9y/wCYm3K1Bp4gUZcUwksLBFN5F304myehzW+zXc9xbCHLpqn8Y9fN8/olr/ZrNDhEnvwwY3AuVJvH/Wf3Y/HcdWrk2DSE2luz2vkXRexL/MPwaEbNQZ8Ck3EtEHDj7N7jrfoOt69Jmw2n0ixfmcPa35/kP5O9UzeOvIuSVQY9PKpysLbeY3LfnzdrVCHwdpbnDniAfFeysndgTa3cE+21BPHGXIeHl4PPg3t0Ge/nvy8+/KqfC+Nrk+DTPntw/wA2by3/AL9K7DLHCwZGMkg5qWRByOos7aE/YsR8wo+OWUBZRlts8YsBfe8YsvT4MvMnMaDXnwd9hxOpDcC/p+8/8drVi8SWfQyarshW2T0TL5RtsPerP2JJl4hZOD/OuSt+lrZr9rV2DxMQ3EANzvJIAb/6eqAb75jzuKCeD4iqOKyiE6hZRmuOqL8XP4lsOpq1J8Pr9H+re+jTWb0yttH+YG326yvLHO12DJKx+IXdWJ6gkspvbbN2FTl8I4QLTEkA2Aj1ufvNtH6HzDmtBmnwc5cBldnfUH4s+l7gi+YW5i9bxiFRcuIZZrDSIeYr/qj4fRS3e1Zv2zIqlIwqRneMAMrdC+a+c7b7W0tU4MLHMpbKYbbve8V+nmOZTtoC5OthQWS4hJFyQuIRzibQNv8AxPm/PYVk/ZUo1dci/bc2U/hPz/luTWmbCrCudU4o/nHWMHoFHO9vjOt9VrNH4nOTbMWvpwyAy76AIQVHYAacqCE/BVSqZnb+YdAPwrufU/oKzIpJAAJJ2A5168mFg04w4L31RDm0+8DdouW5Y/dqOIEqKTCAsfOSI5iR99/iF9PKcqki4UUHkspBIIsRoQeRrlacNgXcZgAFG7sQqj3O57C57VzFJGtgjlz8zWsvL4b6nnqQPSgz0pSgUpSgUpSgUpSgUpSgUpSgUpWqPAOy5ks+lyqm7Lbe6/FbncC2u9BlpV2FxBQk5VYEWKsLgj/uPUEGt8WBSYFog0ZXcNrH1/eW8no2n3qDO/hzWLRkSKNym6j7y/Evra3QmoYTGMoyWDoT+7YXF9tOanuCDWxsGuHKtI75t1EWg9pNj6oGHerv28GuDGI7/wAWLST8xPxd7Zb0HD4QjWYsMOT8kx3/AA/N0tmAH3qqkdcMwyxvxBqHk091VTb3LMKq/ZUj3aH64bkruo11dTqo6sfLrvV+GkWIZZZQ6/yFGcX/ABXCp+JCTQQn8V42mIuSNnSwt+TRCPTKe9dfwCQAvdRHa/Ea40vYXW2cfp+tWxYhCAMPlifpJYsfwynyg+ydLk154M6y/wAQS353zEnbubj9aDZH4hHEuRQZx0lFkB6qoOYHvmHcUxT/AEiwjkIttAxCgfgsAh9wD61Y+FRtcQVgfqupP4ohqp7+UdjeqsUqw2yRBgb5Znswa3NQPIO4bMdr22oM+FwUwOYAx5TYuxyBT6m2vbetzTYUkcTzyfbRSsd/vKLM3quX81ZD4qz2We8ijY3syfhPIfdNx0tU18Fd14kRzRc3by5LWvmv0uPhuNeulBHxNprDMQYifLw9I/YAAX9detc8NeVgUCcSMalX+Fe+a44Z73HvVmGxUcF8pMxOhBBER9QfM/uFtXZ5fpAAVshG0GgS/VDoAeza/eJ0oLhgoLnhHjP/ACbkC/OxsDL6LlPqK83E42RiATlCnRFGUKewGx771CLCSMxRUYsN1ttY2N+gHMnavUOJiAAxB4zj5k+Xsz3HF6WHs/KgrwzGe/FS9t8QCAV6ZyfK/obMeR5VKTDJEueMDEf5tvIn5D5r93AHY71R4kJGAbMGiBspQWVexX5D66m253qjw1Jc14iVI3e9go+8dgPXfagj+0Jc/E4jZ9s1+XT07bV6Aw8boHmAhvazqB5/SIW/UWFT+l4e+y8W377IeHm/5Z//ACt+S+tedj8PIDnc5g20gOYN+br23HQUG3F541+pUCM6cZDmLdmawK3+zZfesXhplz2hzZra22tzzX0y9b6VfhI2htI7tHcXCL8bj02Cnq2/INV0vikcq5GThLfeK1j0LroHPcEW5DlQWGXCgjiKGk5tEPqwfvLcZ/yFR+Lnmx0E0nmDCVFGmTZF/BYGMewFIvBJHBdCrRi95Reygb5hbOP6deV6guNWI/UA5h/Gb4vyrsnrqe42oJYOForSPIYdNAvxsOy30HdrA960ftiM3Ai4QOnEisHI+9oFIPRQg9apw+KaZsskXGY/OPK/clrWPdnB7mrlwWHBOWRZHG0btkUdbvfK9j0YX3BIoKoPBHk1hZZFB1PwlfUH/wCt65HMmHa6ZnlHzG6qvWw0Zvew7GqPEmmzBZQy2+FLZQB90bW03G9bkkZR/tRVgNonGaT0FiGj/Mw0NwGoKZPEzOQJkznZWTysNdgAMp9MvvV/7DS/74X/AJOgl9CCcg/qv92ojGRFcsLfRzaxzXbN6yAZhf7IUCsv7HlAzEKI/wCbmBT0DC+Zvui7dqBicS8d41jMOliCDnI55mIBsbbCw7VThsA7jMAAg3djZR7nc9hrW+PxVYlyAccD+cLoPwL8Q9bj0FRklTEsBeRHOirYunooAzIOwDUHmTIASAwYfaAIB01tfW1+tV167eDcNS8rZlU2Ii81tbeZvhjufteb7tYcVigwCrGqKDy1Y+rHU+1h2oM1K1YfAuy59FT7bGy+g5sey3PastApSlApSlBfhsI8l8gzEfKCLn0G7e1VoSragXB1Vh05EVdhMG76rZQCLuzBQDy1J37DWvT+nQgATf7Seoult/4hGdvQragxpHFKQFvE52GrIT2sC6/9W+4q5/BpISGmYRC/lYHMSR9kLzHcrVzSlxbDOqA/wgBG56DMSeJvtmv2rNgsPiUvYFF2biWVDyswfyt6a0Gg+LQ6ZoeKf5zkB79bAFW/1M/rVOJhkmtkl4oHwx/Cy6DRY725bJfbltVzfQyRnvm58IER3vzzeYd8o9KrxMsyLeIKsW2eHX0DP8YOvwsR6UHcLDLFpI6xoSC0Unmv/p6kNpucvqKmsmEJ8iZX5GW5j9lUlk/MXB52qvDPLKv1kfEQacRiEK/6p9dmuO1Wr4XhyTkmMrcolAVr9MzaN+UG/SgyY6bELlzsygG6ZCAl+qZPJz3WtSQNIL4iMJf+ObITublT+93ubDMftVXH41LCSsSCIX8ykZifUvcg+lq5HAuJY5Q6ynf4nU976snvcdxQSbAxIudc2IA3K+VV3+Mavbv5R0JqEfj0gGSy8K1uGt1svMBr5+u5IPMGujw9oCGklER1K5POTboVOQj81WjxDDM2sPm/msL69WjWy/pfrYmgzR+GcXXD5nI3jI84/TRx3GvYVZhY+DfiSoAfiiAEma21wDk67sCOVQ8QafKCz5o/lMZ8l9xooAU9iAatwyvOPrI2YfzwACLfaYkK4/EQe/KgnG8LX4CKshOizWa46JfyflYE66MTXnT4qYSZndxIulyTde3YanSts3g6oC7zKyXteIF/YnRVPYmpL4rDophLgaLJIQzoOVhYKQPstmHQjeghh8MMQCQvDcbuBaI/i5RHv8PYb1XNhI4TaUl3GuRNF7Xc/ELfZFjyao+KcUgMZOJHsrL8I0+HLsht8thVeHxWgjkBdOVviW/2D/8AXY+utBpfxgyLw5RaOwChNCltuf1lrbOSehWseJwZWxBDI3wuux7dQ3Y61rm8GKeaRwkZ+FiDmb0T4r+th31BKDxThXWBSAfiZ9WffTQ2Tf5fMPtUHMPHwDmkYq1rcFbZiDye4Kqu2hBJ6c6lNiFnAUZYSNRENIibW0vqr93Jv9oAAV7Pgf8Ahnivd0bK2oXMPLfUXvbNse+nOvVn/wAN4No28kgK3BlQrYG2lxmN/wD9VvOnzsT3x8KMDJnKZCGGpB0sOpJ0C99q1w44Ye4hbMxtmci6acgjCz6/Mw9ACL1v8XkfD2gZQ+HIuupu33g1rq1/ltYdDufOi8L4pth2zk/w2srjc8zlYWG4PsKxssuqpzPFMfMGjkY/ELurE33Bu4JNtQW9Kvl8J4ILyDiW+VDdR/zGGqfg0brlqiaTgEogPE2aQixB2IQHVRvrue1Z/D1kL/VEqwFywOWw5knkPWvBybGuzBs1svwhdAn4QPh/8nXevS4nlzYoKbi66Wmbobjlt5pL9ga63isakeRJX5zAZCCeaaWJH22UnoBuaY8EkxYpKwO7cYaC+5MguN+bBd6Cc0kci5IpBEvOJwQGO+ri+c35tlA5Wqn9jSKA8o4cZ2kOof8A5dtH9jbqRWlsAYlzJHxjzlFnjXTkBe57v+nOseDnxDSFo2cudWN+Q5sdsvrpQXReNNEMkF1W97vZiT1sRlT2F+pNSw8KTgsYzEBvKp8gN+Yc767BvQVa+MgX95GkzjnH5FGvOws/9IHc1XLGMSwCSknZYnTLYdFyXUD+mgnHgUAvDlxL79Mu20Zsz+uo6isS4jEmXRpeL8NluGA3ygDYD7O1aJPCuCuee5vssdmB9ZBdB6DMewqT/wCIZSpSy8Lbhm5uO7E5/wC4HYUE2aEf/JVS3TD5VYb/ABEAxD2UnkbVxznBXDyIqnQx24bHfQlic47Zz6Cn7PhZcz5sNfYN5gw+6ujgd9R3rskJjBbDxhwP41w5HO+UaR7fML96DLBgJoyHZjBbZ3JU9DlAGY+wtWo+Kwg6wiVv5zAI3sgBQ9y4cntVGDxWJe4BMi7sJLMotzYvovrcVeVwYIz3zcxESYwb8y3nI65SeVjQVvhGxLXjlMr2+CTysBfkblMov1HpVU3h6w6Tls1r8JN7cruRlHsG9qtxaTOpCZGi3KwbDuy/Hy3ce9dwqyxi0riOPfhyDNm56Rna9viOX1oPMxEoY3VFQdFv/wDYk3qbYJwnEK2XkSQC34QTdh3FeqPEML8kRib+aQH575GNk9ixHKsONwzm8nEWUc3DXI1sLg2Ya9rUGClKUCpR2uM1wL62FzbtqKjSg3fTUX91Eo+9J52/uMg5fLfvVsOPnlOVlOI00VwzED7pHmUdgbV5lX/S5MnDznJ9kGwPPUcz60HpN4ZCTrMIm1+rJVz2s6kIPRytrVGTENhm+riKMR8chzEgnXLoEKkDo3rtXnYaEObF1QWvma9v7AknsBXowY+OJSq5pgd1kFo7/h1a/wB4FTQcOL+kkLIkjPawaLXS38vb+kqPWpP4CVzM0qFVFzkuzgd0tdD+PKO9dfHJKuQN9Hvuij6pvW3mH5s/rUB4NiIyHJES/LKWsD+EjUnsNaCX7WjACmLjBdmmOoH3cuq/hZnXsa5O7Ti0cptp9Q1k1+6BZG36Bj0qyTF4bTiKZm5yIOH+uv1nqQpPWus8hB+jMmW3wxDLJbuCTI3szCgrgwuIhusgES7tHPYA7a8NvMfVRfpUuDg2OjMGt8IOWMnT4XZSy+jrbqwqGD47L5k4kfWU2A65XJBX2NuoNW/szDE+XEeb+UAD7CQ5UJ9h70FbY+XDm0cSxX52z515atmVh3UAGovL9KYAsyy7AEsyHsN2j/6hc/KKsbH8C8Qg05rOS+/zBfKoPcC/fnU/phmGSORoSf4Q0RvQoBbr5h6mgoTw3EwtrliuNc7oAy89CfrF9AQasfCYZz++VHN7hFJQnsXyZCe5K76roKkvh2LhGWRAiNqVmKhWv8wuQSbfMmvSuN4dhmOmJSNjunmYezkKPYnS29BWuJTDsyiKQnZllayt+KMC46jz6cjU5MWxUthrRgDzIgAdR1D/ABut++nMczZI8UQ4UyzyC3lDKqFb/YbM2nPmD0512HDwaSQGdiutlZQ6+q5dR3W462oPIw+KKk5vMrfGpPxd78mGtm/7gkHRDgwZVCnOp8w625gjkw6f9xrWxY8LMSUSUPvwwy+bqUGTfnl/ToMmFxEazRtGHWx1LsD6bKLf39qv8/uPL6fcYCXKgcYcuMmyObi/MnkfW9721tav0LBmH6O4dVQ5CGIULtd72Gz5eW4/7Yf8N4cZQArWa5yg5lBPQnW2t8u2vKvS8N8JaGOVfKvEBzl9bjUXF9vL/wD29dmecyqZNPzLx+A4jCuLWaJwyk2HlJAYn7PlIY7Dy9q+IxE6qvDjPl+Z+bkf9kB2HPc8gPt/8XTrAkiSeczZFsrAHKlmvmynmEG2oNuVfLx4fCheI6zhflXMt39PJovVv0uaw6rXk4MN65VYHES5bu/1S2H1ihxp8qK3zW5Ajlciuz+JxMCnAKJe4Eblb93zBsx6bAcq1NFDIA7LLHGNFJZQoHRBlJY+lydzzNQgxOGU5YROGJsJbKz7fKNMvtr3Fc60D4dh0P1krKd+E62I7MyZ8vPdbnTQA3EZ8NLLZIzEybrHEw1IHJGIkZrcyCasbwiBSOJicpPyMhz/AJspYJ7667Gj4aVhw8OIyp0IicM7/i2dvQAL2oKDgjhiGmzh9xGtwfzPsvL4bnkctSfxqaUhCiSKTpHlJubWBzA8Rm7liatSOXDaTSyR/wCStyTbrfyL73IvtUR43e6jDoFbT6u6Ob6WJSwIPTLbtQHw2FH70vG3OOJhJ6g3sI/6nI2I50mV2BSBosh0KRsQzdjns8h7AEdAK63hcAsZJWg6xuA7D+mxHuo99q7JFIgJw0YsP4qMJH9bjWP2VfU0FEGFlgN5JDAeaG+cje3D3/ryg33qz9sRg+WEX/miyyeosuRPZc33q5hGxGXzsBFy4+q98oYEk7/CL61MYrBhtIjf7droD1EbNc+7H0oK/wBm8YGSOUkX8zTeTXT5yShNjzYE8hXJYVwxBKu7/K/mROWqkEM413BXlvXZcDNOw4biew0VdCq9BGbZR+EWFdgP0e4eVifmhSxBNvnLAofYNQRbxeSYhJUEoJ0VRlIJ+zl3bXdg1WHwqG4zTcMn+E1i19NMwOUc/jyW6U/bCMCvD4IbcwaEj7wY+YdgVHavOxOHVRmSVXBNrWIYeoP/AIJFBtxEskFjHFwhylvmY6brIBbrqlqz/tIt+9RZfvNo/c5xqT+LMO1UYbFyR3yOVvuBsfUbH3qigtxGS/kzAW1DWJB6XFsw72FVUpQKUpQKUpQKUpQKUpQbh4myi0SrH95R5j+Y3IPpapYD6QSzxlvvuT5fzlvL+tefUi5sBc2Gw5C+/wD4oPaYYQ/vjZ/+HHlv97NoPVLjsefJMyAth44yo14ifWMO7ZhdPXKu1ePCFJGYkDmQLn9Li/61tjx6Rm8MdmG0jnMw9AAFHuDvvQXwYiWfSSNp7aGQkhlGtrych+O43qY8JhLWWcX/AJehffYNmEbezX12qK4+TEHLLG8xGoMdwyi42ABS3crfUa7VMeBLfTEIf8vQyeyhihN+We/blQG8SEIMXALAfLiLm3O4UZchPYn3qxMYZrJE7xMf4ar5T2BjUH9QR1NUv4iIhwuEZALeXEX065VWxivfWzHlrU1xBn8iNJGSDeJFvGeptGAQOWqsdBc9A6mAxMIPEaNEY3IkZWVj+EZiT3AvUHjwTEXd1PPIpMZ9286/0tyqa+Fz4e7PIsaGwJB4isOhCBlv917b1U2KwhIzRMx5utkBPeMMb/ldN9tNQ1NOYozw4BJF1eQyoO9lC5G23AOu2tWYObiAGLDiJgfjWHipflqwJTXn5jWeKSW4OEMfOwiW0o9M15M1vsMQLHWpztK1hjAnlBF5HySL2yrdr3+0hoPQRcQxJlTCTAG7OvDzjTc8McQW6Mt9DpeqcecDMPNKscnN1WQg/i8vmPeyk15seGwl7rO5YbKfqwDuMslmvbqyJ10rZNj5xYfRUkB0V5Bxye3EuR10W1qD7P8Awf8A4h4ClPpEcwH7tVDcRxyGQAte3Ll7Xr3PGP8AGXlv+5kAIVcQHjzBgPMAyjNbTT+4vr+YyyMy2lZ8KLfCHGXoQIQA4B66+9QwsaILQYp5dfgV+Dy1PnuH6WA/9VfkyG2efCPK02JxS4iQ/LkkCq3MWC2ZQb2swB5g3rs5dwZIIsKQdOLLl7aDjhVHLSx5AHesQ8QnzZRgYg24+pIcd8wsR6i3tVOLigc5pppEboHGINunyga9XJ7dYG3EGQDPMgn0/hwJlA5fWhRp6Aj+1ZcL4gzhhHhURObRMyW/HIzEW30Nhf8ASoRKiEHCmNnB0Z5PONLCysETrp5/XnU5pMYbHEWC6kfSVGx3yBlz5T9wc76b0FBgwSkZnkvzVLMoPd7Lpf7Kt69bODJKCmGaLKRrHHdGI+8XszD3IqlpsGCLxMx1BKllS/I5WYu/P502Gg1vbwJMQCsEgK7mLLwgO7fw9NPMzX0oOhZcMAJZXFxpCuoI5XJvGBpuMxHSq18cGoWBUB+aI5JP6gLddAoH/auiF8KLSSSAH+HH8LG2t2P1bDbYOCN6iPHF1tAiX+eI5JO3msVGg1yqAbmglJ4RFoWlMN/kmHm16ZTf3cIO9ckRoRnhivb+OSslvTLdEPrcjTUV0+CqfMZhFf5ZxlY9Mtic3PzNkHpyi5OGIaONr8p3PlNx8oUlP1Zxpy2oOQYnETXaRVlUaGSbYduISGHpm9tqmUwQPxMW6amK/dgBIR2A96zT+MNLbjqJbaBvhYDsV0/UGsmJEehjL67qwHl7XB83rYelBvx6TlDbKYRyhIKDuwXUHu2tZk8Uktle0i/ZkGa3ofiX2IrGDXKCyd1Juq5R9m97frrVdKUClKUClKUClKUClKUClKUClKUClKUClKUGiTGSFQhY5Bso0HqQNCe51phYFa5aRUAtvck36ADX+1Z6UHsftVFXIFMwGxn2XrlUG6/1e1WHEfSBw0d4if4QH1Z1/wAtQf1U9zXixsAQSAwHI3sexsQf0NapfEpCCoIRT8sYyg+ttW/MTQb08Lnw/neTgi9syktf2W49mIrjeIYUkZsPnPN/3f8A0Icv9xWbw+N1GcTLEDzLakX2yLdiN9xatJx+FuM0Jc85AMg941axt2Zb0EyJZfLh5QwP8FF4Ta9VGj8tix2ruSVPLiXjAGnDlGdwOwXzJ/UtQkEswyQSB1O0CDIx7cMfGfQua5GJIxkndFUfwZBnYW3AXeNuxKUBZcESbIwOljJcp30Rsw/VqtVcYf3Gqg3/ANmsAO7BACB3cVTHPhLnLGVPJpAWTbXyBrqL9TJSSLFPbIxkVbEcE+VehKrbh/mC0E7x/wC88K+v7r95f8n1f9Wv96IcL/BADf8AE3PLll8n9Qpxl/3l45OyDNJ/WpCn8zN6VGKaCw4IWN9NZxn1+6wGT9UW3Wgttj8t7sIet14Hp/K9qqmfDW+tAZ/+Huo06lvL/SvLeucHG34mZ7bcXiDh7/DnzZPy39q7LPh7fWhZX6wjh89bsRlPsh9aCYkQ/wDxnjjOujjK/s7FgPZl9K79FxcWszmJW34pzB7/AHPNn9bW71Hjgi2GkSL7pGRz/qMSP+pb9KhHhcTDcuxgDanik2fvksTIO4UjvQT/AGhhAfNh850vIDkF+vDBK7W5i/MUfDyYgWimzhdeEV4eX2H1Y9b1FsbhQReHORu48gJ68MEg/qt+YqGKzSiyTqy/yjaK35dEJ/CSaCyOJ8LbiSut9eHHqG05k+Qj0zVFPGkubQiO/wDEisHGlibkEDT7AT+9efh8dIgsrnKd1Oqn1U3B/SoYmbOb5FXTULcAnrYk29rCguxMKEF0mzcyrgh9T7g/rVWFxkkZujsvWx0PqNj71RSgk7XJOmvQW/sNBUaUoFKUoFKUoFKUoFKUoFKUoFKUoFKUoFKUoFKUoFKUoFKUoFKUoFXYaRVN2TPpoLkC/e2pFr6AjlryNNKDZL4lIQVUhEOhRBlBHRrav+Ymt0IlVQJ2QRjZJrlrfdUfWL7ZR3rxa6TQeyr4O5yqwbkZbmP9FOZdepfTeozJizbLmZQbrwPgBHMCPRT6gGsGGkiUXaMu3IFrKByvbzHW/Mf+r18UnJAjJTokQy39hq3veg2kj/ejGfw6y/qhCk/8wmoq2Ht9QFVv+JsT+U/urfiUetS4YI/2pY07jyy+6qCP6lHr1jFHBb6jK79J/KfZb8M8tCx9OgQ4ONz5vrb7Z7nLbe2a+TL2vapu2Ht9flZv+HGX9Tbh/wBKn1rPiMfikOV2dR/LYWS34LZbe1qpkxMTg5osrfajNhfupuP0K/8AsPQDX/8AitGvb4Zf6mJ/6GF9dK8/6TPEWUlgSbsji4JPNlYWJ7kVirpYnc0GjE4hHGkQR76lSbEc/Kb2O2xA306ZqUoFKUoFKUoFKUoFKUoFKUoFKUoFKUoFKUoFKUoFKUoFKUoFKUoFKUoFKUoFKUoFKUoFKUoFTilZTdWIO1wbaHcUpQQpSlBJpCQASSBsL6C+9ulR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4987"/>
            <a:ext cx="4073526" cy="17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111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en-US" sz="2400" dirty="0"/>
              <a:t>An embarrassingly incomplete sampling of references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015463"/>
            <a:ext cx="8229600" cy="4525963"/>
          </a:xfrm>
        </p:spPr>
        <p:txBody>
          <a:bodyPr/>
          <a:lstStyle/>
          <a:p>
            <a:pPr marL="0" indent="-457200">
              <a:buNone/>
            </a:pPr>
            <a:r>
              <a:rPr lang="en-US" sz="1200" dirty="0" err="1"/>
              <a:t>Anselin</a:t>
            </a:r>
            <a:r>
              <a:rPr lang="en-US" sz="1200" dirty="0"/>
              <a:t>, Luc. “Under the Hood: Issues in the Specification and Interpretation of Spatial Regression Models” </a:t>
            </a:r>
            <a:r>
              <a:rPr lang="en-US" sz="1200" i="1" dirty="0"/>
              <a:t>Agricultural Economics. </a:t>
            </a:r>
          </a:p>
          <a:p>
            <a:pPr marL="0" indent="-457200">
              <a:buNone/>
            </a:pPr>
            <a:r>
              <a:rPr lang="en-US" sz="1200" dirty="0" err="1"/>
              <a:t>Anselin</a:t>
            </a:r>
            <a:r>
              <a:rPr lang="en-US" sz="1200" dirty="0"/>
              <a:t>, </a:t>
            </a:r>
            <a:r>
              <a:rPr lang="en-US" sz="1200" dirty="0" err="1"/>
              <a:t>Florax</a:t>
            </a:r>
            <a:r>
              <a:rPr lang="en-US" sz="1200" dirty="0"/>
              <a:t> and Rey, eds.  2004.  Advances in Spatial Econometrics: Methodology, Tools and Applications.  Springer: New York</a:t>
            </a:r>
          </a:p>
          <a:p>
            <a:pPr marL="0" indent="-457200">
              <a:buNone/>
            </a:pPr>
            <a:r>
              <a:rPr lang="en-US" sz="1200" dirty="0" err="1"/>
              <a:t>Anselin</a:t>
            </a:r>
            <a:r>
              <a:rPr lang="en-US" sz="1200" dirty="0"/>
              <a:t>.  1988.  Spatial Econometrics: Methods and Models  Kluwer: Boston.</a:t>
            </a:r>
          </a:p>
          <a:p>
            <a:pPr marL="0" indent="-457200">
              <a:buNone/>
            </a:pPr>
            <a:r>
              <a:rPr lang="en-US" sz="1200" dirty="0" err="1"/>
              <a:t>Bramoulle</a:t>
            </a:r>
            <a:r>
              <a:rPr lang="en-US" sz="1200" dirty="0"/>
              <a:t>, </a:t>
            </a:r>
            <a:r>
              <a:rPr lang="en-US" sz="1200" dirty="0" err="1"/>
              <a:t>Djebbari</a:t>
            </a:r>
            <a:r>
              <a:rPr lang="en-US" sz="1200" dirty="0"/>
              <a:t> and Fortin. 2009. “Identification of peer effects through social networks” </a:t>
            </a:r>
            <a:r>
              <a:rPr lang="en-US" sz="1200" i="1" dirty="0"/>
              <a:t>Journal of Econometrics</a:t>
            </a:r>
          </a:p>
          <a:p>
            <a:pPr marL="0" indent="-457200">
              <a:buNone/>
            </a:pPr>
            <a:r>
              <a:rPr lang="en-US" sz="1200" dirty="0" err="1"/>
              <a:t>Anselin</a:t>
            </a:r>
            <a:r>
              <a:rPr lang="en-US" sz="1200" dirty="0"/>
              <a:t>, L. and Lozano-Garcia.  2007.  “Errors in variables and spatial effects in hedonic house price models of ambient air quality” </a:t>
            </a:r>
            <a:r>
              <a:rPr lang="en-US" sz="1200" i="1" dirty="0"/>
              <a:t>Empirical Economics </a:t>
            </a:r>
            <a:r>
              <a:rPr lang="en-US" sz="1200" dirty="0"/>
              <a:t>(spatial </a:t>
            </a:r>
            <a:r>
              <a:rPr lang="en-US" sz="1200" dirty="0" err="1"/>
              <a:t>HAC</a:t>
            </a:r>
            <a:r>
              <a:rPr lang="en-US" sz="1200" dirty="0"/>
              <a:t> and </a:t>
            </a:r>
            <a:r>
              <a:rPr lang="en-US" sz="1200" dirty="0" err="1"/>
              <a:t>kriging</a:t>
            </a:r>
            <a:r>
              <a:rPr lang="en-US" sz="1200" dirty="0"/>
              <a:t>)</a:t>
            </a:r>
          </a:p>
          <a:p>
            <a:pPr marL="0" indent="-457200">
              <a:buNone/>
            </a:pPr>
            <a:r>
              <a:rPr lang="en-US" sz="1200" dirty="0" err="1"/>
              <a:t>Baltagi</a:t>
            </a:r>
            <a:r>
              <a:rPr lang="en-US" sz="1200" dirty="0"/>
              <a:t>, B. </a:t>
            </a:r>
            <a:r>
              <a:rPr lang="en-US" sz="1200" dirty="0" err="1"/>
              <a:t>Seuck</a:t>
            </a:r>
            <a:r>
              <a:rPr lang="en-US" sz="1200" dirty="0"/>
              <a:t> </a:t>
            </a:r>
            <a:r>
              <a:rPr lang="en-US" sz="1200" dirty="0" err="1"/>
              <a:t>Heun</a:t>
            </a:r>
            <a:r>
              <a:rPr lang="en-US" sz="1200" dirty="0"/>
              <a:t> Song and Won </a:t>
            </a:r>
            <a:r>
              <a:rPr lang="en-US" sz="1200" dirty="0" err="1"/>
              <a:t>Koh</a:t>
            </a:r>
            <a:r>
              <a:rPr lang="en-US" sz="1200" dirty="0"/>
              <a:t>. 2003.  “Testing panel data regression models with spatial error correlation” </a:t>
            </a:r>
            <a:r>
              <a:rPr lang="en-US" sz="1200" i="1" dirty="0"/>
              <a:t>Journal of Econometrics</a:t>
            </a:r>
            <a:r>
              <a:rPr lang="en-US" sz="1200" dirty="0"/>
              <a:t> 117: 123-150. (spatial panel)</a:t>
            </a:r>
          </a:p>
          <a:p>
            <a:pPr marL="0" indent="-457200">
              <a:buNone/>
            </a:pPr>
            <a:r>
              <a:rPr lang="en-US" sz="1200" dirty="0" err="1"/>
              <a:t>Baltagi</a:t>
            </a:r>
            <a:r>
              <a:rPr lang="en-US" sz="1200" dirty="0"/>
              <a:t>, </a:t>
            </a:r>
            <a:r>
              <a:rPr lang="en-US" sz="1200" dirty="0" err="1"/>
              <a:t>B.H</a:t>
            </a:r>
            <a:r>
              <a:rPr lang="en-US" sz="1200" dirty="0"/>
              <a:t>., Egger, P., </a:t>
            </a:r>
            <a:r>
              <a:rPr lang="en-US" sz="1200" dirty="0" err="1"/>
              <a:t>Pfaffermayr</a:t>
            </a:r>
            <a:r>
              <a:rPr lang="en-US" sz="1200" dirty="0"/>
              <a:t>, M., 2007. “Estimating models of complex </a:t>
            </a:r>
            <a:r>
              <a:rPr lang="en-US" sz="1200" dirty="0" err="1"/>
              <a:t>FDI</a:t>
            </a:r>
            <a:r>
              <a:rPr lang="en-US" sz="1200" dirty="0"/>
              <a:t>: Are there third-country effects?”. </a:t>
            </a:r>
            <a:r>
              <a:rPr lang="en-US" sz="1200" i="1" dirty="0"/>
              <a:t>Journal of Econometrics</a:t>
            </a:r>
            <a:r>
              <a:rPr lang="en-US" sz="1200" dirty="0"/>
              <a:t>, 140: 260-281 (spatial panel) </a:t>
            </a:r>
          </a:p>
          <a:p>
            <a:pPr marL="0" indent="-457200">
              <a:buNone/>
            </a:pPr>
            <a:r>
              <a:rPr lang="en-US" sz="1200" dirty="0" err="1"/>
              <a:t>Brueckner</a:t>
            </a:r>
            <a:r>
              <a:rPr lang="en-US" sz="1200" dirty="0"/>
              <a:t>, Jan and Luz </a:t>
            </a:r>
            <a:r>
              <a:rPr lang="en-US" sz="1200" dirty="0" err="1"/>
              <a:t>Saavedra</a:t>
            </a:r>
            <a:r>
              <a:rPr lang="en-US" sz="1200" dirty="0"/>
              <a:t>.  2001.  “Do Local Governments Engage in Strategic Property-Tax Competition?”  </a:t>
            </a:r>
            <a:r>
              <a:rPr lang="en-US" sz="1200" i="1" dirty="0"/>
              <a:t>National Tax Journal.</a:t>
            </a:r>
            <a:r>
              <a:rPr lang="en-US" sz="1200" dirty="0"/>
              <a:t> (spatial lag)</a:t>
            </a:r>
          </a:p>
          <a:p>
            <a:pPr marL="0" indent="-457200">
              <a:buNone/>
            </a:pPr>
            <a:r>
              <a:rPr lang="en-US" sz="1200" dirty="0"/>
              <a:t>Conley, J.  1999.  “</a:t>
            </a:r>
            <a:r>
              <a:rPr lang="en-US" sz="1200" dirty="0" err="1"/>
              <a:t>GMM</a:t>
            </a:r>
            <a:r>
              <a:rPr lang="en-US" sz="1200" dirty="0"/>
              <a:t> Estimation with Cross Sectional Dependence” </a:t>
            </a:r>
            <a:r>
              <a:rPr lang="en-US" sz="1200" i="1" dirty="0"/>
              <a:t>Journal of Econometrics </a:t>
            </a:r>
            <a:r>
              <a:rPr lang="en-US" sz="1200" dirty="0"/>
              <a:t>(92):1-45.</a:t>
            </a:r>
          </a:p>
          <a:p>
            <a:pPr marL="0" indent="-457200">
              <a:buNone/>
            </a:pPr>
            <a:r>
              <a:rPr lang="en-US" sz="1200" dirty="0">
                <a:solidFill>
                  <a:srgbClr val="FF0000"/>
                </a:solidFill>
              </a:rPr>
              <a:t>Conley standard errors…</a:t>
            </a:r>
          </a:p>
          <a:p>
            <a:pPr marL="0" indent="-457200">
              <a:buNone/>
            </a:pPr>
            <a:r>
              <a:rPr lang="en-US" sz="1200" dirty="0" err="1"/>
              <a:t>Flemming</a:t>
            </a:r>
            <a:r>
              <a:rPr lang="en-US" sz="1200" dirty="0"/>
              <a:t>, Mark M.  2004.  “Techniques for Estimating Spatially Dependent Discrete Choice Models” in </a:t>
            </a:r>
            <a:r>
              <a:rPr lang="en-US" sz="1200" dirty="0" err="1"/>
              <a:t>Anselin</a:t>
            </a:r>
            <a:r>
              <a:rPr lang="en-US" sz="1200" dirty="0"/>
              <a:t>, </a:t>
            </a:r>
            <a:r>
              <a:rPr lang="en-US" sz="1200" dirty="0" err="1"/>
              <a:t>Florax</a:t>
            </a:r>
            <a:r>
              <a:rPr lang="en-US" sz="1200" dirty="0"/>
              <a:t> and Rey, </a:t>
            </a:r>
            <a:r>
              <a:rPr lang="en-US" sz="1200" dirty="0" err="1"/>
              <a:t>eds</a:t>
            </a:r>
            <a:r>
              <a:rPr lang="en-US" sz="1200" dirty="0"/>
              <a:t> </a:t>
            </a:r>
            <a:r>
              <a:rPr lang="en-US" sz="1200" i="1" dirty="0"/>
              <a:t>Advances in Spatial Econometrics</a:t>
            </a:r>
            <a:r>
              <a:rPr lang="en-US" sz="1200" dirty="0"/>
              <a:t>.  Springer: New York. (discrete choice models)</a:t>
            </a:r>
          </a:p>
          <a:p>
            <a:pPr marL="0" indent="-457200">
              <a:buNone/>
            </a:pPr>
            <a:r>
              <a:rPr lang="en-US" sz="1200" dirty="0" err="1"/>
              <a:t>Kapoor</a:t>
            </a:r>
            <a:r>
              <a:rPr lang="en-US" sz="1200" dirty="0"/>
              <a:t>, </a:t>
            </a:r>
            <a:r>
              <a:rPr lang="en-US" sz="1200" dirty="0" err="1"/>
              <a:t>Mudit</a:t>
            </a:r>
            <a:r>
              <a:rPr lang="en-US" sz="1200" dirty="0"/>
              <a:t>, Harry H. </a:t>
            </a:r>
            <a:r>
              <a:rPr lang="en-US" sz="1200" dirty="0" err="1"/>
              <a:t>Kelejian</a:t>
            </a:r>
            <a:r>
              <a:rPr lang="en-US" sz="1200" dirty="0"/>
              <a:t> and Ingmar R. </a:t>
            </a:r>
            <a:r>
              <a:rPr lang="en-US" sz="1200" dirty="0" err="1"/>
              <a:t>Prucha</a:t>
            </a:r>
            <a:r>
              <a:rPr lang="en-US" sz="1200" dirty="0"/>
              <a:t>. 2007.  “Panel data models with spatially correlated error components” </a:t>
            </a:r>
            <a:r>
              <a:rPr lang="en-US" sz="1200" i="1" dirty="0"/>
              <a:t>Journal of Econometrics</a:t>
            </a:r>
            <a:r>
              <a:rPr lang="en-US" sz="1200" dirty="0"/>
              <a:t> 140: 97-130. (Spatial panel)</a:t>
            </a:r>
          </a:p>
          <a:p>
            <a:pPr marL="0" indent="-457200">
              <a:buNone/>
            </a:pPr>
            <a:r>
              <a:rPr lang="en-US" sz="1200" dirty="0" err="1"/>
              <a:t>Kelejian</a:t>
            </a:r>
            <a:r>
              <a:rPr lang="en-US" sz="1200" dirty="0"/>
              <a:t>, Harry H. and Ingmar R. </a:t>
            </a:r>
            <a:r>
              <a:rPr lang="en-US" sz="1200" dirty="0" err="1"/>
              <a:t>Prucha</a:t>
            </a:r>
            <a:r>
              <a:rPr lang="en-US" sz="1200" dirty="0"/>
              <a:t>.  2007.  “</a:t>
            </a:r>
            <a:r>
              <a:rPr lang="en-US" sz="1200" dirty="0" err="1"/>
              <a:t>HAC</a:t>
            </a:r>
            <a:r>
              <a:rPr lang="en-US" sz="1200" dirty="0"/>
              <a:t> estimation in a spatial framework” </a:t>
            </a:r>
            <a:r>
              <a:rPr lang="en-US" sz="1200" i="1" dirty="0"/>
              <a:t>Journal of Econometrics</a:t>
            </a:r>
            <a:r>
              <a:rPr lang="en-US" sz="1200" dirty="0"/>
              <a:t> 140: 131-154. (Spatial </a:t>
            </a:r>
            <a:r>
              <a:rPr lang="en-US" sz="1200" dirty="0" err="1"/>
              <a:t>HAC</a:t>
            </a:r>
            <a:r>
              <a:rPr lang="en-US" sz="1200" dirty="0"/>
              <a:t>)</a:t>
            </a:r>
          </a:p>
          <a:p>
            <a:pPr marL="0" indent="-457200">
              <a:buNone/>
            </a:pPr>
            <a:r>
              <a:rPr lang="en-US" sz="1200" dirty="0" err="1"/>
              <a:t>LeSge</a:t>
            </a:r>
            <a:r>
              <a:rPr lang="en-US" sz="1200" dirty="0"/>
              <a:t> and Pace. 2009.  Introduction to Spatial Econometrics.  </a:t>
            </a:r>
            <a:r>
              <a:rPr lang="en-US" sz="1200" dirty="0" err="1"/>
              <a:t>CRC</a:t>
            </a:r>
            <a:r>
              <a:rPr lang="en-US" sz="1200" dirty="0"/>
              <a:t> Press: New York.</a:t>
            </a:r>
          </a:p>
          <a:p>
            <a:pPr marL="0" indent="-457200">
              <a:buNone/>
            </a:pPr>
            <a:r>
              <a:rPr lang="en-US" sz="1200" dirty="0" err="1"/>
              <a:t>McMillen</a:t>
            </a:r>
            <a:r>
              <a:rPr lang="en-US" sz="1200" dirty="0"/>
              <a:t>, Daniel P. 1992. “</a:t>
            </a:r>
            <a:r>
              <a:rPr lang="en-US" sz="1200" dirty="0" err="1"/>
              <a:t>Probit</a:t>
            </a:r>
            <a:r>
              <a:rPr lang="en-US" sz="1200" dirty="0"/>
              <a:t> with Spatial Autocorrelation” </a:t>
            </a:r>
            <a:r>
              <a:rPr lang="en-US" sz="1200" i="1" dirty="0"/>
              <a:t>Journal of Regional Science</a:t>
            </a:r>
            <a:r>
              <a:rPr lang="en-US" sz="1200" dirty="0"/>
              <a:t> 32(3): 335-348. (Spatial </a:t>
            </a:r>
            <a:r>
              <a:rPr lang="en-US" sz="1200" dirty="0" err="1"/>
              <a:t>Probit</a:t>
            </a:r>
            <a:r>
              <a:rPr lang="en-US" sz="1200" dirty="0"/>
              <a:t>)</a:t>
            </a:r>
          </a:p>
          <a:p>
            <a:pPr marL="0" indent="-457200">
              <a:buNone/>
            </a:pPr>
            <a:r>
              <a:rPr lang="en-US" sz="1200" dirty="0" err="1">
                <a:solidFill>
                  <a:srgbClr val="FF0000"/>
                </a:solidFill>
              </a:rPr>
              <a:t>McMillen</a:t>
            </a:r>
            <a:r>
              <a:rPr lang="en-US" sz="1200" dirty="0">
                <a:solidFill>
                  <a:srgbClr val="FF0000"/>
                </a:solidFill>
              </a:rPr>
              <a:t> and …</a:t>
            </a:r>
          </a:p>
          <a:p>
            <a:pPr marL="0" indent="-457200">
              <a:buNone/>
            </a:pPr>
            <a:r>
              <a:rPr lang="en-US" sz="1200" dirty="0" err="1"/>
              <a:t>Sain</a:t>
            </a:r>
            <a:r>
              <a:rPr lang="en-US" sz="1200" dirty="0"/>
              <a:t>, Stephan R.; </a:t>
            </a:r>
            <a:r>
              <a:rPr lang="en-US" sz="1200" dirty="0" err="1"/>
              <a:t>Cressie</a:t>
            </a:r>
            <a:r>
              <a:rPr lang="en-US" sz="1200" dirty="0"/>
              <a:t>, Noel.  2007.  “A Spatial Model for Multivariate Lattice Data”  </a:t>
            </a:r>
            <a:r>
              <a:rPr lang="en-US" sz="1200" i="1" dirty="0"/>
              <a:t>Journal of Econometrics</a:t>
            </a:r>
            <a:r>
              <a:rPr lang="en-US" sz="1200" dirty="0"/>
              <a:t>, September 2007, v. 140, </a:t>
            </a:r>
            <a:r>
              <a:rPr lang="en-US" sz="1200" dirty="0" err="1"/>
              <a:t>iss</a:t>
            </a:r>
            <a:r>
              <a:rPr lang="en-US" sz="1200" dirty="0"/>
              <a:t>. 1, pp. 226-59</a:t>
            </a:r>
          </a:p>
          <a:p>
            <a:endParaRPr lang="en-US" sz="2000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400" i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MAUP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1200" dirty="0" err="1"/>
              <a:t>Arbia</a:t>
            </a:r>
            <a:r>
              <a:rPr lang="en-US" sz="1200" dirty="0"/>
              <a:t>, G. (1989a). Statistical Effect of Data Transformations: A Proposed General Framework. In </a:t>
            </a:r>
            <a:r>
              <a:rPr lang="en-US" sz="1200" dirty="0" err="1"/>
              <a:t>Goodchild</a:t>
            </a:r>
            <a:r>
              <a:rPr lang="en-US" sz="1200" dirty="0"/>
              <a:t>, M. and Gopal, S. (Eds.), </a:t>
            </a:r>
            <a:r>
              <a:rPr lang="en-US" sz="1200" i="1" dirty="0"/>
              <a:t>The Accuracy Of Spatial Databases</a:t>
            </a:r>
            <a:r>
              <a:rPr lang="en-US" sz="1200" dirty="0"/>
              <a:t> (249-259). Bristol: Taylor &amp; Francis.</a:t>
            </a:r>
          </a:p>
          <a:p>
            <a:r>
              <a:rPr lang="en-US" sz="1200" dirty="0" err="1"/>
              <a:t>Arbia</a:t>
            </a:r>
            <a:r>
              <a:rPr lang="en-US" sz="1200" dirty="0"/>
              <a:t>, G. (1989b). Spatial Data Configurations in Statistical Analysis of Regional Economic and Related Problems. Massachusetts: Kluwer Academic Publishers.</a:t>
            </a:r>
          </a:p>
          <a:p>
            <a:r>
              <a:rPr lang="en-US" sz="1200" dirty="0" err="1"/>
              <a:t>Arbia</a:t>
            </a:r>
            <a:r>
              <a:rPr lang="en-US" sz="1200" dirty="0"/>
              <a:t>, G. and </a:t>
            </a:r>
            <a:r>
              <a:rPr lang="en-US" sz="1200" dirty="0" err="1"/>
              <a:t>Petrarca</a:t>
            </a:r>
            <a:r>
              <a:rPr lang="en-US" sz="1200" dirty="0"/>
              <a:t>, F. (2011). Effects of MAUP on Spatial Econometric Models. </a:t>
            </a:r>
            <a:r>
              <a:rPr lang="en-US" sz="1200" i="1" dirty="0"/>
              <a:t>Letters in Spatial and Resource Sciences</a:t>
            </a:r>
            <a:r>
              <a:rPr lang="en-US" sz="1200" dirty="0"/>
              <a:t>, 4:173-185.</a:t>
            </a:r>
          </a:p>
          <a:p>
            <a:r>
              <a:rPr lang="en-US" sz="1200" dirty="0"/>
              <a:t>Batty, M. and </a:t>
            </a:r>
            <a:r>
              <a:rPr lang="en-US" sz="1200" dirty="0" err="1"/>
              <a:t>Sikdar</a:t>
            </a:r>
            <a:r>
              <a:rPr lang="en-US" sz="1200" dirty="0"/>
              <a:t>, P. (1982). Spatial Aggregation in Gravity Models: 1. An Information-Theoretic Framework. </a:t>
            </a:r>
            <a:r>
              <a:rPr lang="en-US" sz="1200" i="1" dirty="0"/>
              <a:t>Environment and Planning A</a:t>
            </a:r>
            <a:r>
              <a:rPr lang="en-US" sz="1200" dirty="0"/>
              <a:t>, 14: 377-405.</a:t>
            </a:r>
          </a:p>
          <a:p>
            <a:r>
              <a:rPr lang="en-US" sz="1200" dirty="0" err="1"/>
              <a:t>Blalockel</a:t>
            </a:r>
            <a:r>
              <a:rPr lang="en-US" sz="1200" dirty="0"/>
              <a:t>, H. (1964). </a:t>
            </a:r>
            <a:r>
              <a:rPr lang="en-US" sz="1200" i="1" dirty="0"/>
              <a:t>Causal Inferences in </a:t>
            </a:r>
            <a:r>
              <a:rPr lang="en-US" sz="1200" i="1" dirty="0" err="1"/>
              <a:t>Nonexperimental</a:t>
            </a:r>
            <a:r>
              <a:rPr lang="en-US" sz="1200" i="1" dirty="0"/>
              <a:t> Research</a:t>
            </a:r>
            <a:r>
              <a:rPr lang="en-US" sz="1200" dirty="0"/>
              <a:t>. Chapel Hill: University of North Carolina Press.</a:t>
            </a:r>
          </a:p>
          <a:p>
            <a:r>
              <a:rPr lang="en-US" sz="1200" dirty="0"/>
              <a:t>Chan KMA, Shaw MR, Cameron DR, Underwood EC, Daily GC (2006) Conservation planning for ecosystem services. </a:t>
            </a:r>
            <a:r>
              <a:rPr lang="en-US" sz="1200" dirty="0" err="1"/>
              <a:t>PLoS</a:t>
            </a:r>
            <a:r>
              <a:rPr lang="en-US" sz="1200" dirty="0"/>
              <a:t> Biology 4: e379.</a:t>
            </a:r>
          </a:p>
          <a:p>
            <a:r>
              <a:rPr lang="en-US" sz="1200" dirty="0"/>
              <a:t>Dark, S.J., and Bram, D. (2007) The modifiable areal unit problem (MAUP) in physical geography. Progress in Physical Geography 31(5):471-479.</a:t>
            </a:r>
          </a:p>
          <a:p>
            <a:r>
              <a:rPr lang="en-US" sz="1200" dirty="0" err="1"/>
              <a:t>Fotheringham</a:t>
            </a:r>
            <a:r>
              <a:rPr lang="en-US" sz="1200" dirty="0"/>
              <a:t>, A. and Wong, D. (1991) The Modifiable Areal Unit Problem in Multivariate Statistical Analysis. </a:t>
            </a:r>
            <a:r>
              <a:rPr lang="en-US" sz="1200" i="1" dirty="0"/>
              <a:t>Environment and Planning A</a:t>
            </a:r>
            <a:r>
              <a:rPr lang="en-US" sz="1200" dirty="0"/>
              <a:t>, 23: 1025-1044.</a:t>
            </a:r>
          </a:p>
          <a:p>
            <a:r>
              <a:rPr lang="en-US" sz="1200" dirty="0" err="1"/>
              <a:t>Gehlke</a:t>
            </a:r>
            <a:r>
              <a:rPr lang="en-US" sz="1200" dirty="0"/>
              <a:t>, C. and </a:t>
            </a:r>
            <a:r>
              <a:rPr lang="en-US" sz="1200" dirty="0" err="1"/>
              <a:t>Biehl</a:t>
            </a:r>
            <a:r>
              <a:rPr lang="en-US" sz="1200" dirty="0"/>
              <a:t>, K. (1934). Certain Effects of Grouping upon the Size of the Correlation Coefficient in Census Track Material. </a:t>
            </a:r>
            <a:r>
              <a:rPr lang="en-US" sz="1200" i="1" dirty="0"/>
              <a:t>Journal of the American Statistical Association Supplement</a:t>
            </a:r>
            <a:r>
              <a:rPr lang="en-US" sz="1200" dirty="0"/>
              <a:t>, 29: 169-170.</a:t>
            </a:r>
          </a:p>
          <a:p>
            <a:r>
              <a:rPr lang="en-US" sz="1200" dirty="0" err="1"/>
              <a:t>Gotway</a:t>
            </a:r>
            <a:r>
              <a:rPr lang="en-US" sz="1200" dirty="0"/>
              <a:t>, C. and Young, L. (2002). Combining Incompatible Spatial Data. </a:t>
            </a:r>
            <a:r>
              <a:rPr lang="en-US" sz="1200" i="1" dirty="0"/>
              <a:t>Journal of the American Statistical Association</a:t>
            </a:r>
            <a:r>
              <a:rPr lang="en-US" sz="1200" dirty="0"/>
              <a:t>, 97: 632-648.</a:t>
            </a:r>
          </a:p>
          <a:p>
            <a:r>
              <a:rPr lang="en-US" sz="1200" dirty="0" err="1"/>
              <a:t>Gotway</a:t>
            </a:r>
            <a:r>
              <a:rPr lang="en-US" sz="1200" dirty="0"/>
              <a:t>, C. and Young, L. (2004). Change of support: an inter-disciplinary challenge. In </a:t>
            </a:r>
            <a:r>
              <a:rPr lang="en-US" sz="1200" dirty="0" err="1"/>
              <a:t>Renard</a:t>
            </a:r>
            <a:r>
              <a:rPr lang="en-US" sz="1200" dirty="0"/>
              <a:t>, P., </a:t>
            </a:r>
            <a:r>
              <a:rPr lang="en-US" sz="1200" dirty="0" err="1"/>
              <a:t>Demougeot-Renard</a:t>
            </a:r>
            <a:r>
              <a:rPr lang="en-US" sz="1200" dirty="0"/>
              <a:t>, H. and </a:t>
            </a:r>
            <a:r>
              <a:rPr lang="en-US" sz="1200" dirty="0" err="1"/>
              <a:t>Froidevaux</a:t>
            </a:r>
            <a:r>
              <a:rPr lang="en-US" sz="1200" dirty="0"/>
              <a:t>, R. (Eds.), </a:t>
            </a:r>
            <a:r>
              <a:rPr lang="en-US" sz="1200" i="1" dirty="0" err="1"/>
              <a:t>Geostatistics</a:t>
            </a:r>
            <a:r>
              <a:rPr lang="en-US" sz="1200" i="1" dirty="0"/>
              <a:t> for Environmental Applications</a:t>
            </a:r>
            <a:r>
              <a:rPr lang="en-US" sz="1200" dirty="0"/>
              <a:t>. Netherlands: Springer.</a:t>
            </a:r>
          </a:p>
          <a:p>
            <a:r>
              <a:rPr lang="en-US" sz="1200" dirty="0"/>
              <a:t>Hay, G.J., </a:t>
            </a:r>
            <a:r>
              <a:rPr lang="en-US" sz="1200" dirty="0" err="1"/>
              <a:t>Blaschke</a:t>
            </a:r>
            <a:r>
              <a:rPr lang="en-US" sz="1200" dirty="0"/>
              <a:t>, T., Marceau, D.J., Bouchard, A. (2003). A comparison of three image-object methods for the </a:t>
            </a:r>
            <a:r>
              <a:rPr lang="en-US" sz="1200" dirty="0" err="1"/>
              <a:t>multiscale</a:t>
            </a:r>
            <a:r>
              <a:rPr lang="en-US" sz="1200" dirty="0"/>
              <a:t> analysis of landscape structure. Photogrammetry &amp; Remote Sensing. 57:327-345.</a:t>
            </a:r>
          </a:p>
          <a:p>
            <a:r>
              <a:rPr lang="en-US" sz="1200" dirty="0" err="1"/>
              <a:t>Jelinski</a:t>
            </a:r>
            <a:r>
              <a:rPr lang="en-US" sz="1200" dirty="0"/>
              <a:t>, D. and Wu, J. (1996). The Modifiable Areal Unit Problem and Implications for Landscape Ecology. </a:t>
            </a:r>
            <a:r>
              <a:rPr lang="en-US" sz="1200" i="1" dirty="0"/>
              <a:t>Landscape Ecology</a:t>
            </a:r>
            <a:r>
              <a:rPr lang="en-US" sz="1200" dirty="0"/>
              <a:t>, 11(3): 129-140.</a:t>
            </a:r>
          </a:p>
          <a:p>
            <a:r>
              <a:rPr lang="en-US" sz="1200" dirty="0"/>
              <a:t>Manley, D., </a:t>
            </a:r>
            <a:r>
              <a:rPr lang="en-US" sz="1200" dirty="0" err="1"/>
              <a:t>Flowerdew</a:t>
            </a:r>
            <a:r>
              <a:rPr lang="en-US" sz="1200" dirty="0"/>
              <a:t>, R, and Steel, D. (2006) Scales, levels and processes: Studying spatial patterns of British census variables. Computers, Environment and Urban Systems. 30:143-160. </a:t>
            </a:r>
          </a:p>
          <a:p>
            <a:r>
              <a:rPr lang="en-US" sz="1200" dirty="0" err="1"/>
              <a:t>Openshaw</a:t>
            </a:r>
            <a:r>
              <a:rPr lang="en-US" sz="1200" dirty="0"/>
              <a:t>, S. (1970). </a:t>
            </a:r>
            <a:r>
              <a:rPr lang="en-US" sz="1200" i="1" dirty="0"/>
              <a:t>The Modifiable Areal Unit Problem</a:t>
            </a:r>
            <a:r>
              <a:rPr lang="en-US" sz="1200" dirty="0"/>
              <a:t>. Norwich: Geo Books.</a:t>
            </a:r>
          </a:p>
          <a:p>
            <a:r>
              <a:rPr lang="en-US" sz="1200" dirty="0" err="1"/>
              <a:t>Openshaw</a:t>
            </a:r>
            <a:r>
              <a:rPr lang="en-US" sz="1200" dirty="0"/>
              <a:t>, S. (1978). An Empirical Study of Some Zone-Design Criteria. </a:t>
            </a:r>
            <a:r>
              <a:rPr lang="en-US" sz="1200" i="1" dirty="0"/>
              <a:t>Environment and Planning A</a:t>
            </a:r>
            <a:r>
              <a:rPr lang="en-US" sz="1200" dirty="0"/>
              <a:t>, 10: 781-794.</a:t>
            </a:r>
          </a:p>
          <a:p>
            <a:r>
              <a:rPr lang="en-US" sz="1200" dirty="0" err="1"/>
              <a:t>Openshaw</a:t>
            </a:r>
            <a:r>
              <a:rPr lang="en-US" sz="1200" dirty="0"/>
              <a:t>, S. and Taylor, P. (1979). A Million or So Correlation Coefficients: Three Experiments on the Modifiable Areal Unit Problem. In Wrigley, N. (Eds.), </a:t>
            </a:r>
            <a:r>
              <a:rPr lang="en-US" sz="1200" i="1" dirty="0"/>
              <a:t>Statistical Applications in the Spatial Sciences</a:t>
            </a:r>
            <a:r>
              <a:rPr lang="en-US" sz="1200" dirty="0"/>
              <a:t> (127-144). London: Pion.</a:t>
            </a:r>
          </a:p>
          <a:p>
            <a:r>
              <a:rPr lang="en-US" sz="1200" dirty="0"/>
              <a:t>Reynolds, H. (1998). The modifiable area unit problem: Empirical analysis by statistical simulation (Doctoral Dissertation). Available from ProQuest Dissertations and Theses Database. (UMI No. NQ35299)</a:t>
            </a:r>
          </a:p>
          <a:p>
            <a:r>
              <a:rPr lang="en-US" sz="1200" dirty="0"/>
              <a:t>Robinson, A. (1956). The Necessity of Weighting Values in Correlation Analysis of Areal Data. </a:t>
            </a:r>
            <a:r>
              <a:rPr lang="en-US" sz="1200" i="1" dirty="0"/>
              <a:t>Annals of the Association of American Geographers</a:t>
            </a:r>
            <a:r>
              <a:rPr lang="en-US" sz="1200" dirty="0"/>
              <a:t>, 46: 233-236.</a:t>
            </a:r>
          </a:p>
          <a:p>
            <a:r>
              <a:rPr lang="en-US" sz="1200" dirty="0"/>
              <a:t>Thomas, E. and Anderson, D. (1965). Additional Comments on Weighting Values in Correlation Analysis of Areal Data. </a:t>
            </a:r>
            <a:r>
              <a:rPr lang="en-US" sz="1200" i="1" dirty="0"/>
              <a:t>Annals of the Association of American Geographers</a:t>
            </a:r>
            <a:r>
              <a:rPr lang="en-US" sz="1200" dirty="0"/>
              <a:t>, 55: 492-505.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57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Matching and Forest Conservation</a:t>
            </a:r>
          </a:p>
          <a:p>
            <a:pPr marL="0" indent="0">
              <a:buNone/>
            </a:pPr>
            <a:r>
              <a:rPr lang="en-US" sz="1200" dirty="0"/>
              <a:t>Blackman</a:t>
            </a:r>
          </a:p>
          <a:p>
            <a:r>
              <a:rPr lang="en-US" sz="1200" dirty="0"/>
              <a:t>Sánchez-</a:t>
            </a:r>
            <a:r>
              <a:rPr lang="en-US" sz="1200" dirty="0" err="1"/>
              <a:t>Azofeifa</a:t>
            </a:r>
            <a:r>
              <a:rPr lang="en-US" sz="1200" dirty="0"/>
              <a:t> GA, Pfaff A, </a:t>
            </a:r>
            <a:r>
              <a:rPr lang="en-US" sz="1200" dirty="0" err="1"/>
              <a:t>Robalino</a:t>
            </a:r>
            <a:r>
              <a:rPr lang="en-US" sz="1200" dirty="0"/>
              <a:t> JA, </a:t>
            </a:r>
            <a:r>
              <a:rPr lang="en-US" sz="1200" dirty="0" err="1"/>
              <a:t>Boomhower</a:t>
            </a:r>
            <a:r>
              <a:rPr lang="en-US" sz="1200" dirty="0"/>
              <a:t> JP (2007) Costa Rica’s payment for environmental services program: intention, implementation, and impact. Conservation Biology 21: 1165–1173. </a:t>
            </a:r>
          </a:p>
          <a:p>
            <a:r>
              <a:rPr lang="en-US" sz="1200" dirty="0" err="1"/>
              <a:t>Alix</a:t>
            </a:r>
            <a:r>
              <a:rPr lang="en-US" sz="1200" dirty="0"/>
              <a:t>-Garcia…</a:t>
            </a:r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Forest Leakage</a:t>
            </a:r>
          </a:p>
          <a:p>
            <a:pPr marL="0" indent="0">
              <a:buNone/>
            </a:pPr>
            <a:r>
              <a:rPr lang="en-US" sz="1200" dirty="0" err="1"/>
              <a:t>Gaveau</a:t>
            </a:r>
            <a:r>
              <a:rPr lang="en-US" sz="1200" dirty="0"/>
              <a:t> DLA, </a:t>
            </a:r>
            <a:r>
              <a:rPr lang="en-US" sz="1200" dirty="0" err="1"/>
              <a:t>Epting</a:t>
            </a:r>
            <a:r>
              <a:rPr lang="en-US" sz="1200" dirty="0"/>
              <a:t> O, </a:t>
            </a:r>
            <a:r>
              <a:rPr lang="en-US" sz="1200" dirty="0" err="1"/>
              <a:t>Linkie</a:t>
            </a:r>
            <a:r>
              <a:rPr lang="en-US" sz="1200" dirty="0"/>
              <a:t> M, Kumara I, </a:t>
            </a:r>
            <a:r>
              <a:rPr lang="en-US" sz="1200" dirty="0" err="1"/>
              <a:t>Kanninen</a:t>
            </a:r>
            <a:r>
              <a:rPr lang="en-US" sz="1200" dirty="0"/>
              <a:t> M, et al. (2009) Evaluating whether protected areas reduce tropical deforestation in Sumatra. Journal of Biogeography 36: 2165–2175.</a:t>
            </a:r>
          </a:p>
          <a:p>
            <a:pPr marL="0" indent="0">
              <a:buNone/>
            </a:pPr>
            <a:r>
              <a:rPr lang="en-US" sz="1200" dirty="0"/>
              <a:t>Pfaff…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79710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Aggrawal</a:t>
            </a:r>
            <a:r>
              <a:rPr lang="en-US" dirty="0"/>
              <a:t>, D. 2014 AEJ</a:t>
            </a:r>
          </a:p>
        </p:txBody>
      </p:sp>
    </p:spTree>
    <p:extLst>
      <p:ext uri="{BB962C8B-B14F-4D97-AF65-F5344CB8AC3E}">
        <p14:creationId xmlns:p14="http://schemas.microsoft.com/office/powerpoint/2010/main" val="35730504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3.xml><?xml version="1.0" encoding="utf-8"?>
<a:theme xmlns:a="http://schemas.openxmlformats.org/drawingml/2006/main" name="4_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4.xml><?xml version="1.0" encoding="utf-8"?>
<a:theme xmlns:a="http://schemas.openxmlformats.org/drawingml/2006/main" name="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5.xml><?xml version="1.0" encoding="utf-8"?>
<a:theme xmlns:a="http://schemas.openxmlformats.org/drawingml/2006/main" name="1_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6.xml><?xml version="1.0" encoding="utf-8"?>
<a:theme xmlns:a="http://schemas.openxmlformats.org/drawingml/2006/main" name="3_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7.xml><?xml version="1.0" encoding="utf-8"?>
<a:theme xmlns:a="http://schemas.openxmlformats.org/drawingml/2006/main" name="2_UIUC_Rea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UC_Real Theme" id="{41177123-F95C-4559-A346-ADCECA515B33}" vid="{C4916A88-414B-410C-A668-3E51A49683E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5583</Words>
  <Application>Microsoft Office PowerPoint</Application>
  <PresentationFormat>On-screen Show (4:3)</PresentationFormat>
  <Paragraphs>1510</Paragraphs>
  <Slides>95</Slides>
  <Notes>31</Notes>
  <HiddenSlides>9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1" baseType="lpstr">
      <vt:lpstr>Arial</vt:lpstr>
      <vt:lpstr>Calibri</vt:lpstr>
      <vt:lpstr>Calibri Light</vt:lpstr>
      <vt:lpstr>Cambria Math</vt:lpstr>
      <vt:lpstr>Corbel</vt:lpstr>
      <vt:lpstr>Times</vt:lpstr>
      <vt:lpstr>Times New Roman</vt:lpstr>
      <vt:lpstr>Wingdings</vt:lpstr>
      <vt:lpstr>Default Design</vt:lpstr>
      <vt:lpstr>5_UIUC_Real Theme</vt:lpstr>
      <vt:lpstr>4_UIUC_Real Theme</vt:lpstr>
      <vt:lpstr>UIUC_Real Theme</vt:lpstr>
      <vt:lpstr>1_UIUC_Real Theme</vt:lpstr>
      <vt:lpstr>3_UIUC_Real Theme</vt:lpstr>
      <vt:lpstr>2_UIUC_Real Theme</vt:lpstr>
      <vt:lpstr>Equation</vt:lpstr>
      <vt:lpstr>Before we start</vt:lpstr>
      <vt:lpstr>PowerPoint Presentation</vt:lpstr>
      <vt:lpstr>PowerPoint Presentation</vt:lpstr>
      <vt:lpstr>PowerPoint Presentation</vt:lpstr>
      <vt:lpstr>Plan for the day</vt:lpstr>
      <vt:lpstr>PowerPoint Presentation</vt:lpstr>
      <vt:lpstr>Positive Correlation</vt:lpstr>
      <vt:lpstr>Negative correlation</vt:lpstr>
      <vt:lpstr>Does competition always lead to negative spatial correlation?</vt:lpstr>
      <vt:lpstr>PowerPoint Presentation</vt:lpstr>
      <vt:lpstr>PowerPoint Presentation</vt:lpstr>
      <vt:lpstr>Moran’s I on Housing Values</vt:lpstr>
      <vt:lpstr>PowerPoint Presentation</vt:lpstr>
      <vt:lpstr>Moran’s I on Male pop</vt:lpstr>
      <vt:lpstr>Spatial error, spatial lag and spatial heterogeneity</vt:lpstr>
      <vt:lpstr>PowerPoint Presentation</vt:lpstr>
      <vt:lpstr>Spatial error</vt:lpstr>
      <vt:lpstr>Spatial Effects:  Spatial Correlation in error term</vt:lpstr>
      <vt:lpstr>Spatial correlation: Fake Data 1</vt:lpstr>
      <vt:lpstr>Spatial correlation: Fake Data 1</vt:lpstr>
      <vt:lpstr>Spatial Lag Model: my action depends on that of my neighbours</vt:lpstr>
      <vt:lpstr>Spatial lag: fake data 1</vt:lpstr>
      <vt:lpstr>Spatial lag: fake data 2</vt:lpstr>
      <vt:lpstr>2.1 Inference in space</vt:lpstr>
      <vt:lpstr>2.2. Randomized Control Trials in Space </vt:lpstr>
      <vt:lpstr>PowerPoint Presentation</vt:lpstr>
      <vt:lpstr>PowerPoint Presentation</vt:lpstr>
      <vt:lpstr>PowerPoint Presentation</vt:lpstr>
      <vt:lpstr>PowerPoint Presentation</vt:lpstr>
      <vt:lpstr>is clustering enough?</vt:lpstr>
      <vt:lpstr>PowerPoint Presentation</vt:lpstr>
      <vt:lpstr>Application (Bramouille … Kandpal and Baylis 2013, 2014; Kandpal, Baylis and Arends-Kuenning 2013; Ham and …; Songermsawas et al 2014)</vt:lpstr>
      <vt:lpstr>e.g. 2: Social network effects in India</vt:lpstr>
      <vt:lpstr>2.2 regression discontinuity</vt:lpstr>
      <vt:lpstr>PowerPoint Presentation</vt:lpstr>
      <vt:lpstr>2.3 Matching: e.g. PES in Mexico</vt:lpstr>
      <vt:lpstr>The problem: want to estimate the effect of a policy that targets a specific area</vt:lpstr>
      <vt:lpstr>Traditional approach: before vs after</vt:lpstr>
      <vt:lpstr>Traditional approach: Inside vs outside</vt:lpstr>
      <vt:lpstr>Matching</vt:lpstr>
      <vt:lpstr>Model Refinements</vt:lpstr>
      <vt:lpstr>Abadie and Imbens (2006) Matching estimator</vt:lpstr>
      <vt:lpstr>Avoided forest loss (1993 vs 2009): Matching</vt:lpstr>
      <vt:lpstr>PowerPoint Presentation</vt:lpstr>
      <vt:lpstr>PowerPoint Presentation</vt:lpstr>
      <vt:lpstr>Significant spatial correlation</vt:lpstr>
      <vt:lpstr>Spatial Matching</vt:lpstr>
      <vt:lpstr>Spatial Matching</vt:lpstr>
      <vt:lpstr>Avoided forest loss (1993 vs 2009): Spatial matching</vt:lpstr>
      <vt:lpstr>PowerPoint Presentation</vt:lpstr>
      <vt:lpstr>Avoided forest loss (1993 vs 2009): without controls bordering treatment</vt:lpstr>
      <vt:lpstr>Punchline</vt:lpstr>
      <vt:lpstr>2.4 Modifiable Areal Unit Problem (MAUP) (Goldilocks and the Grid: Avelino, Baylis, Honey-Roses 2014)</vt:lpstr>
      <vt:lpstr>1. Introduction Conservation Policy Evaluation and Data</vt:lpstr>
      <vt:lpstr>1. Introduction Conservation Policy Evaluation and Data</vt:lpstr>
      <vt:lpstr>PowerPoint Presentation</vt:lpstr>
      <vt:lpstr>PowerPoint Presentation</vt:lpstr>
      <vt:lpstr>1. Introduction What we learn</vt:lpstr>
      <vt:lpstr>1. Introduction An attempt at some intuition</vt:lpstr>
      <vt:lpstr>2. Methods Monte Carlo Specification</vt:lpstr>
      <vt:lpstr>PowerPoint Presentation</vt:lpstr>
      <vt:lpstr>PowerPoint Presentation</vt:lpstr>
      <vt:lpstr>PowerPoint Presentation</vt:lpstr>
      <vt:lpstr>2. Methods and Results Monte Carlo Specification</vt:lpstr>
      <vt:lpstr>3. Results Lesson 1: Not always a problem</vt:lpstr>
      <vt:lpstr>3. Results Lesson 2: Smaller is not always better</vt:lpstr>
      <vt:lpstr>3. Results Lesson 2: Smaller is not always better</vt:lpstr>
      <vt:lpstr>3. Results Lesson 3: Bigger is not always better</vt:lpstr>
      <vt:lpstr>3. Methods and Results Case 3: Spatial Process on X</vt:lpstr>
      <vt:lpstr>3. Results Lesson 4: Can overestimate (even at ‘right’ scale)</vt:lpstr>
      <vt:lpstr>3. Results Lesson 4: Spatial processes make things worse</vt:lpstr>
      <vt:lpstr>PowerPoint Presentation</vt:lpstr>
      <vt:lpstr>PowerPoint Presentation</vt:lpstr>
      <vt:lpstr>PowerPoint Presentation</vt:lpstr>
      <vt:lpstr>4. Other statistical methods?</vt:lpstr>
      <vt:lpstr>PowerPoint Presentation</vt:lpstr>
      <vt:lpstr>5. Best Practices</vt:lpstr>
      <vt:lpstr>Leakage and Heterogeneity</vt:lpstr>
      <vt:lpstr>Leakage and Heterogeneity e.g. Protected Areas in Indonesia</vt:lpstr>
      <vt:lpstr>Direct Effect</vt:lpstr>
      <vt:lpstr>Leakage</vt:lpstr>
      <vt:lpstr>(A few) Frontiers</vt:lpstr>
      <vt:lpstr>Space time continuum*</vt:lpstr>
      <vt:lpstr>Space time continuum*</vt:lpstr>
      <vt:lpstr>Space time continuum*</vt:lpstr>
      <vt:lpstr>Space time continuum*</vt:lpstr>
      <vt:lpstr>Space time continuum*</vt:lpstr>
      <vt:lpstr>Space time continuum*</vt:lpstr>
      <vt:lpstr>Space time continuum*</vt:lpstr>
      <vt:lpstr>Space time continuum*</vt:lpstr>
      <vt:lpstr>Spatial panel</vt:lpstr>
      <vt:lpstr>An embarrassingly incomplete sampling of references</vt:lpstr>
      <vt:lpstr>MAUP</vt:lpstr>
      <vt:lpstr>Matching</vt:lpstr>
      <vt:lpstr>RDD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econometrics I</dc:title>
  <dc:creator>Katherine Baylis</dc:creator>
  <cp:lastModifiedBy>Kathy Baylis</cp:lastModifiedBy>
  <cp:revision>232</cp:revision>
  <dcterms:created xsi:type="dcterms:W3CDTF">2008-01-23T14:06:00Z</dcterms:created>
  <dcterms:modified xsi:type="dcterms:W3CDTF">2024-11-14T20:33:33Z</dcterms:modified>
</cp:coreProperties>
</file>